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20" r:id="rId1"/>
  </p:sldMasterIdLst>
  <p:notesMasterIdLst>
    <p:notesMasterId r:id="rId22"/>
  </p:notesMasterIdLst>
  <p:sldIdLst>
    <p:sldId id="256" r:id="rId2"/>
    <p:sldId id="279" r:id="rId3"/>
    <p:sldId id="263" r:id="rId4"/>
    <p:sldId id="299" r:id="rId5"/>
    <p:sldId id="301" r:id="rId6"/>
    <p:sldId id="362" r:id="rId7"/>
    <p:sldId id="358" r:id="rId8"/>
    <p:sldId id="359" r:id="rId9"/>
    <p:sldId id="259" r:id="rId10"/>
    <p:sldId id="267" r:id="rId11"/>
    <p:sldId id="350" r:id="rId12"/>
    <p:sldId id="366" r:id="rId13"/>
    <p:sldId id="351" r:id="rId14"/>
    <p:sldId id="357" r:id="rId15"/>
    <p:sldId id="353" r:id="rId16"/>
    <p:sldId id="352" r:id="rId17"/>
    <p:sldId id="363" r:id="rId18"/>
    <p:sldId id="273" r:id="rId19"/>
    <p:sldId id="360" r:id="rId20"/>
    <p:sldId id="361" r:id="rId21"/>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6"/>
    <p:restoredTop sz="94614"/>
  </p:normalViewPr>
  <p:slideViewPr>
    <p:cSldViewPr>
      <p:cViewPr>
        <p:scale>
          <a:sx n="92" d="100"/>
          <a:sy n="92" d="100"/>
        </p:scale>
        <p:origin x="1656" y="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89" d="100"/>
          <a:sy n="89" d="100"/>
        </p:scale>
        <p:origin x="3136" y="-3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12/26/22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0</a:t>
            </a:fld>
            <a:endParaRPr lang="en-US" dirty="0"/>
          </a:p>
        </p:txBody>
      </p:sp>
    </p:spTree>
    <p:extLst>
      <p:ext uri="{BB962C8B-B14F-4D97-AF65-F5344CB8AC3E}">
        <p14:creationId xmlns:p14="http://schemas.microsoft.com/office/powerpoint/2010/main" val="3621558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1689D1-A874-8045-9576-EC255AEA48A1}" type="slidenum">
              <a:rPr lang="en-US" smtClean="0"/>
              <a:t>9</a:t>
            </a:fld>
            <a:endParaRPr lang="en-US" dirty="0"/>
          </a:p>
        </p:txBody>
      </p:sp>
    </p:spTree>
    <p:extLst>
      <p:ext uri="{BB962C8B-B14F-4D97-AF65-F5344CB8AC3E}">
        <p14:creationId xmlns:p14="http://schemas.microsoft.com/office/powerpoint/2010/main" val="2084751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10</a:t>
            </a:fld>
            <a:endParaRPr lang="en-US" dirty="0"/>
          </a:p>
        </p:txBody>
      </p:sp>
    </p:spTree>
    <p:extLst>
      <p:ext uri="{BB962C8B-B14F-4D97-AF65-F5344CB8AC3E}">
        <p14:creationId xmlns:p14="http://schemas.microsoft.com/office/powerpoint/2010/main" val="953363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a:p>
        </p:txBody>
      </p:sp>
    </p:spTree>
    <p:extLst>
      <p:ext uri="{BB962C8B-B14F-4D97-AF65-F5344CB8AC3E}">
        <p14:creationId xmlns:p14="http://schemas.microsoft.com/office/powerpoint/2010/main" val="953363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dirty="0"/>
          </a:p>
        </p:txBody>
      </p:sp>
    </p:spTree>
    <p:extLst>
      <p:ext uri="{BB962C8B-B14F-4D97-AF65-F5344CB8AC3E}">
        <p14:creationId xmlns:p14="http://schemas.microsoft.com/office/powerpoint/2010/main" val="1488893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dirty="0"/>
          </a:p>
        </p:txBody>
      </p:sp>
    </p:spTree>
    <p:extLst>
      <p:ext uri="{BB962C8B-B14F-4D97-AF65-F5344CB8AC3E}">
        <p14:creationId xmlns:p14="http://schemas.microsoft.com/office/powerpoint/2010/main" val="3631529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14</a:t>
            </a:fld>
            <a:endParaRPr lang="en-US" dirty="0"/>
          </a:p>
        </p:txBody>
      </p:sp>
    </p:spTree>
    <p:extLst>
      <p:ext uri="{BB962C8B-B14F-4D97-AF65-F5344CB8AC3E}">
        <p14:creationId xmlns:p14="http://schemas.microsoft.com/office/powerpoint/2010/main" val="37518922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15</a:t>
            </a:fld>
            <a:endParaRPr lang="en-US" dirty="0"/>
          </a:p>
        </p:txBody>
      </p:sp>
    </p:spTree>
    <p:extLst>
      <p:ext uri="{BB962C8B-B14F-4D97-AF65-F5344CB8AC3E}">
        <p14:creationId xmlns:p14="http://schemas.microsoft.com/office/powerpoint/2010/main" val="2894394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1689D1-A874-8045-9576-EC255AEA48A1}" type="slidenum">
              <a:rPr lang="en-US" smtClean="0"/>
              <a:t>17</a:t>
            </a:fld>
            <a:endParaRPr lang="en-US" dirty="0"/>
          </a:p>
        </p:txBody>
      </p:sp>
    </p:spTree>
    <p:extLst>
      <p:ext uri="{BB962C8B-B14F-4D97-AF65-F5344CB8AC3E}">
        <p14:creationId xmlns:p14="http://schemas.microsoft.com/office/powerpoint/2010/main" val="146136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18</a:t>
            </a:fld>
            <a:endParaRPr lang="en-US" dirty="0"/>
          </a:p>
        </p:txBody>
      </p:sp>
    </p:spTree>
    <p:extLst>
      <p:ext uri="{BB962C8B-B14F-4D97-AF65-F5344CB8AC3E}">
        <p14:creationId xmlns:p14="http://schemas.microsoft.com/office/powerpoint/2010/main" val="436202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2650" y="-12700"/>
            <a:ext cx="5689600" cy="4267200"/>
          </a:xfrm>
        </p:spPr>
      </p:sp>
      <p:sp>
        <p:nvSpPr>
          <p:cNvPr id="3" name="Notes Placeholder 2"/>
          <p:cNvSpPr>
            <a:spLocks noGrp="1"/>
          </p:cNvSpPr>
          <p:nvPr>
            <p:ph type="body" idx="1"/>
          </p:nvPr>
        </p:nvSpPr>
        <p:spPr>
          <a:xfrm>
            <a:off x="527050" y="4254500"/>
            <a:ext cx="6527800" cy="5130800"/>
          </a:xfrm>
        </p:spPr>
        <p:txBody>
          <a:bodyPr>
            <a:normAutofit fontScale="25000" lnSpcReduction="20000"/>
          </a:bodyPr>
          <a:lstStyle/>
          <a:p>
            <a:r>
              <a:rPr lang="en-US" sz="4000" dirty="0"/>
              <a:t>I love Swindoll’s take on this epistle (see above</a:t>
            </a:r>
            <a:r>
              <a:rPr lang="en-US" sz="4000" b="1" dirty="0"/>
              <a:t>).  Regarding faith</a:t>
            </a:r>
            <a:r>
              <a:rPr lang="en-US" sz="4000" dirty="0"/>
              <a:t>: When stretched it doesn’t break, when pressed it doesn’t fail, when expressed it doesn’t explode, and when diseased it doesn’t panic.  In short, faith works! </a:t>
            </a:r>
            <a:r>
              <a:rPr lang="en-US" sz="4000" b="1" dirty="0"/>
              <a:t>Regarding deeds </a:t>
            </a:r>
            <a:r>
              <a:rPr lang="en-US" sz="4000" dirty="0"/>
              <a:t>or works: it has authentic stability, it has authentic love, it requires authentic control, and authentic patience.  Again, faith works! Always! Any thought about the faith alone argument (</a:t>
            </a:r>
            <a:r>
              <a:rPr lang="en-US" sz="4000" i="1" dirty="0"/>
              <a:t>solafide</a:t>
            </a:r>
            <a:r>
              <a:rPr lang="en-US" sz="4000" dirty="0"/>
              <a:t>) is defeated in this short letter from the half-brother of Jesus.  So much is James about the works of man, no wonder Martin Luther called it a “Book of straw” arguing against its inclusion in the Canon.  Written from Jerusalem to the “twelve tribes in the Dispersion” (1:1:b), the letter appears to be targeted to Jewish converts who had dispersed into the region surrounding Jerusalem. The inference is spiritual, not literal, inferring a spiritual Israel, the church.  His continual reference to his readers as “Brothers” is further evidence of this.  James is a “General Epistle” and “is about attitudes essential in keeping the perfect law of liberty…the word “law” is found ten times in this letter, and each time it refers to the “perfect law of liberty...” (Robert Harkrider, Workbook commentary on James, page 83).  The book divides with the proper attitude toward trials from without (1:1-11);  toward trials from within (1:12-18); toward the rich and poor 1:19-21); toward faith/works (2:1-13); toward the use of the tongue (3:1-12); the proper attitude of a wise teacher (3:13-18); attitude toward worldly lusts (4:1-7); toward dependence on God (4:8-17); toward trusting in material wealth (5:1-12); toward prayer (5:13-18).  I have borrowed the title of “Growing Slowly Wise” (from David Roper) to emphasize the need for wisdom combined with the proper attitude that will enable us to practice a “Religion that is pure and undefiled before God ” (1:27a).  That one can be saved by faith alone is rejected by James, and he  offers numerous practical examples to illustrate his point: faith endures in the midst of trials, calls on God for wisdom, bridles the tongue, sets aside wickedness, visits orphans and widows, and does not play favorites.  He stressed that the life of faith is comprehensive, impacting every area of our lives and driving us to truly engage in the lives of other people in the world. Those are works.   James, the brother of Jude, and half-brother of Jesus (Jude 1), tells us that good works demand wisdom …wisdom from above, not from below (1:13-18).  James asks, “What good is it, my brothers, if someone says he has faith but does not have works? Can that faith save him? “  Later he answers his own question, “For as the body apart from the spirit is dead, so also faith apart from works is dead” (1:26).  Faith works! </a:t>
            </a:r>
            <a:br>
              <a:rPr lang="en-US" sz="4000" dirty="0"/>
            </a:br>
            <a:br>
              <a:rPr lang="en-US" sz="4000" dirty="0"/>
            </a:br>
            <a:r>
              <a:rPr lang="en-US" sz="4000" b="1" u="sng" dirty="0"/>
              <a:t>Application</a:t>
            </a:r>
          </a:p>
          <a:p>
            <a:endParaRPr lang="en-US" sz="4000" b="1" u="sng" dirty="0"/>
          </a:p>
          <a:p>
            <a:pPr marL="914400" lvl="1" indent="-457200">
              <a:buFont typeface="+mj-lt"/>
              <a:buAutoNum type="arabicPeriod"/>
            </a:pPr>
            <a:r>
              <a:rPr lang="en-US" sz="4000" dirty="0"/>
              <a:t>It takes faith, wisdom and a good attitude to endure the trials of life (1:2).  </a:t>
            </a:r>
          </a:p>
          <a:p>
            <a:pPr marL="914400" lvl="1" indent="-457200">
              <a:buFont typeface="+mj-lt"/>
              <a:buAutoNum type="arabicPeriod"/>
            </a:pPr>
            <a:r>
              <a:rPr lang="en-US" sz="4000" dirty="0"/>
              <a:t>One who has faith takes advantage of prayer to handle the issues of life.  We must be careful to pray wisely.  “The prayer of a righteous man availeth much”  (1:6; 5:13-18).</a:t>
            </a:r>
          </a:p>
          <a:p>
            <a:pPr marL="914400" lvl="1" indent="-457200">
              <a:buFont typeface="+mj-lt"/>
              <a:buAutoNum type="arabicPeriod"/>
            </a:pPr>
            <a:r>
              <a:rPr lang="en-US" sz="4000" dirty="0"/>
              <a:t>We must be careful to be impartial; kingdom citizens must never show prejudice (2;1-13).  Period! </a:t>
            </a:r>
          </a:p>
          <a:p>
            <a:pPr marL="914400" lvl="1" indent="-457200">
              <a:buFont typeface="+mj-lt"/>
              <a:buAutoNum type="arabicPeriod"/>
            </a:pPr>
            <a:r>
              <a:rPr lang="en-US" sz="4000" dirty="0"/>
              <a:t>No sin is more rampant than misuse of the tongue; we must be careful what we say and the way we say it (3:1-12).  “I tell you, on the day of judgment people will give account for every careless word we speak” (Mt. 12:36). </a:t>
            </a:r>
          </a:p>
          <a:p>
            <a:pPr marL="914400" lvl="1" indent="-457200">
              <a:buFont typeface="+mj-lt"/>
              <a:buAutoNum type="arabicPeriod"/>
            </a:pPr>
            <a:r>
              <a:rPr lang="en-US" sz="4000" dirty="0"/>
              <a:t>True wisdom comes from “above” not from “below” --- be careful where you look for help (3:13-18).  Wisdom from above results in peace while  wisdom from below results in chaos (3:16-17).   </a:t>
            </a:r>
          </a:p>
          <a:p>
            <a:pPr marL="914400" lvl="1" indent="-457200">
              <a:buFont typeface="+mj-lt"/>
              <a:buAutoNum type="arabicPeriod"/>
            </a:pPr>
            <a:r>
              <a:rPr lang="en-US" sz="4000" dirty="0"/>
              <a:t>“Friendship with the world is enmity with God” --- be careful of your choices (4:1-10).</a:t>
            </a:r>
          </a:p>
          <a:p>
            <a:pPr marL="914400" lvl="1" indent="-457200">
              <a:buFont typeface="+mj-lt"/>
              <a:buAutoNum type="arabicPeriod"/>
            </a:pPr>
            <a:r>
              <a:rPr lang="en-US" sz="4000" dirty="0"/>
              <a:t>We are not ready to die until we know how to live.  We should never make a choice that does not have God as the focal point (4:13-17; 5:19-20).  It takes wisdom to know this.  </a:t>
            </a:r>
          </a:p>
          <a:p>
            <a:pPr lvl="1"/>
            <a:endParaRPr lang="en-US" sz="4000" dirty="0"/>
          </a:p>
          <a:p>
            <a:r>
              <a:rPr lang="en-US" sz="4000" b="1" dirty="0"/>
              <a:t>Key thought: </a:t>
            </a:r>
            <a:r>
              <a:rPr lang="en-US" sz="4000" dirty="0"/>
              <a:t>As James infers, “If you believe as you say you believe, why aren’t you </a:t>
            </a:r>
            <a:r>
              <a:rPr lang="en-US" sz="4000" b="1" dirty="0"/>
              <a:t>DOING </a:t>
            </a:r>
            <a:r>
              <a:rPr lang="en-US" sz="4000" dirty="0"/>
              <a:t>what you say you believe?” May we  all grow slowly wise (Pro. 4:23).    </a:t>
            </a:r>
            <a:endParaRPr lang="en-US" sz="4000" b="1" dirty="0"/>
          </a:p>
          <a:p>
            <a:pPr marL="914400" lvl="1" indent="-457200">
              <a:buFont typeface="+mj-lt"/>
              <a:buAutoNum type="arabicPeriod"/>
            </a:pPr>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r>
              <a:rPr lang="en-US" sz="4000" dirty="0"/>
              <a:t> </a:t>
            </a:r>
          </a:p>
          <a:p>
            <a:endParaRPr lang="en-US" sz="4000" dirty="0"/>
          </a:p>
          <a:p>
            <a:endParaRPr lang="en-US" b="1"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2</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3</a:t>
            </a:fld>
            <a:endParaRPr lang="en-US" dirty="0"/>
          </a:p>
        </p:txBody>
      </p:sp>
    </p:spTree>
    <p:extLst>
      <p:ext uri="{BB962C8B-B14F-4D97-AF65-F5344CB8AC3E}">
        <p14:creationId xmlns:p14="http://schemas.microsoft.com/office/powerpoint/2010/main" val="12088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4</a:t>
            </a:fld>
            <a:endParaRPr lang="en-US" dirty="0"/>
          </a:p>
        </p:txBody>
      </p:sp>
    </p:spTree>
    <p:extLst>
      <p:ext uri="{BB962C8B-B14F-4D97-AF65-F5344CB8AC3E}">
        <p14:creationId xmlns:p14="http://schemas.microsoft.com/office/powerpoint/2010/main" val="901476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5</a:t>
            </a:fld>
            <a:endParaRPr lang="en-US" dirty="0"/>
          </a:p>
        </p:txBody>
      </p:sp>
    </p:spTree>
    <p:extLst>
      <p:ext uri="{BB962C8B-B14F-4D97-AF65-F5344CB8AC3E}">
        <p14:creationId xmlns:p14="http://schemas.microsoft.com/office/powerpoint/2010/main" val="1988051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6</a:t>
            </a:fld>
            <a:endParaRPr lang="en-US" dirty="0"/>
          </a:p>
        </p:txBody>
      </p:sp>
    </p:spTree>
    <p:extLst>
      <p:ext uri="{BB962C8B-B14F-4D97-AF65-F5344CB8AC3E}">
        <p14:creationId xmlns:p14="http://schemas.microsoft.com/office/powerpoint/2010/main" val="1538612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7</a:t>
            </a:fld>
            <a:endParaRPr lang="en-US" dirty="0"/>
          </a:p>
        </p:txBody>
      </p:sp>
    </p:spTree>
    <p:extLst>
      <p:ext uri="{BB962C8B-B14F-4D97-AF65-F5344CB8AC3E}">
        <p14:creationId xmlns:p14="http://schemas.microsoft.com/office/powerpoint/2010/main" val="2856822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1689D1-A874-8045-9576-EC255AEA48A1}" type="slidenum">
              <a:rPr lang="en-US" smtClean="0"/>
              <a:t>8</a:t>
            </a:fld>
            <a:endParaRPr lang="en-US" dirty="0"/>
          </a:p>
        </p:txBody>
      </p:sp>
    </p:spTree>
    <p:extLst>
      <p:ext uri="{BB962C8B-B14F-4D97-AF65-F5344CB8AC3E}">
        <p14:creationId xmlns:p14="http://schemas.microsoft.com/office/powerpoint/2010/main" val="104865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James</a:t>
            </a:r>
          </a:p>
        </p:txBody>
      </p:sp>
      <p:sp>
        <p:nvSpPr>
          <p:cNvPr id="4" name="Date Placeholder 3">
            <a:extLst>
              <a:ext uri="{FF2B5EF4-FFF2-40B4-BE49-F238E27FC236}">
                <a16:creationId xmlns:a16="http://schemas.microsoft.com/office/drawing/2014/main" id="{205C691A-5C15-FD48-8977-BC4288396E4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5194B30B-6CF3-4C44-A7DD-A8EB552183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BF6C4C-E589-874D-AE06-E561E2E05BE6}"/>
              </a:ext>
            </a:extLst>
          </p:cNvPr>
          <p:cNvSpPr>
            <a:spLocks noGrp="1"/>
          </p:cNvSpPr>
          <p:nvPr>
            <p:ph type="sldNum" sz="quarter" idx="12"/>
          </p:nvPr>
        </p:nvSpPr>
        <p:spPr/>
        <p:txBody>
          <a:bodyPr/>
          <a:lstStyle/>
          <a:p>
            <a:fld id="{3F2CC1A4-3628-4009-A3B0-E0FB77C012B6}" type="slidenum">
              <a:rPr lang="en-US" smtClean="0"/>
              <a:pPr/>
              <a:t>0</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487C08-0D69-A042-B4DB-B1FE41F8DEF6}" type="slidenum">
              <a:rPr lang="en-US" smtClean="0"/>
              <a:t>9</a:t>
            </a:fld>
            <a:endParaRPr lang="en-US" dirty="0"/>
          </a:p>
        </p:txBody>
      </p:sp>
      <p:sp>
        <p:nvSpPr>
          <p:cNvPr id="14" name="Content Placeholder 13"/>
          <p:cNvSpPr>
            <a:spLocks noGrp="1"/>
          </p:cNvSpPr>
          <p:nvPr>
            <p:ph idx="4294967295"/>
          </p:nvPr>
        </p:nvSpPr>
        <p:spPr>
          <a:xfrm>
            <a:off x="205741" y="432140"/>
            <a:ext cx="8785860" cy="5953835"/>
          </a:xfrm>
          <a:ln>
            <a:solidFill>
              <a:srgbClr val="FFC000"/>
            </a:solidFill>
          </a:ln>
        </p:spPr>
        <p:txBody>
          <a:bodyPr>
            <a:noAutofit/>
          </a:bodyPr>
          <a:lstStyle/>
          <a:p>
            <a:pPr marL="0" indent="0">
              <a:buNone/>
            </a:pPr>
            <a:r>
              <a:rPr lang="en-US" sz="1600" b="1" dirty="0"/>
              <a:t>1:2		Mt. 5:10-12	Joy in the midst of trials</a:t>
            </a:r>
          </a:p>
          <a:p>
            <a:pPr marL="0" indent="0">
              <a:buNone/>
            </a:pPr>
            <a:r>
              <a:rPr lang="en-US" sz="1600" b="1" dirty="0"/>
              <a:t>1:4		Mt. 5:48		God’s desire and work in us: perfection</a:t>
            </a:r>
          </a:p>
          <a:p>
            <a:pPr marL="0" indent="0">
              <a:buNone/>
            </a:pPr>
            <a:r>
              <a:rPr lang="en-US" sz="1600" b="1" dirty="0"/>
              <a:t>1:5		Mt. 7:7		Asking God for good gifts</a:t>
            </a:r>
          </a:p>
          <a:p>
            <a:pPr marL="0" indent="0">
              <a:buNone/>
            </a:pPr>
            <a:r>
              <a:rPr lang="en-US" sz="1600" b="1" dirty="0"/>
              <a:t>1:17		Mt. 7:11		God is the giver of good gifts</a:t>
            </a:r>
          </a:p>
          <a:p>
            <a:pPr marL="0" indent="0">
              <a:buNone/>
            </a:pPr>
            <a:r>
              <a:rPr lang="en-US" sz="1600" b="1" dirty="0"/>
              <a:t>1:19-20		Mt. 5:22		Command against anger</a:t>
            </a:r>
          </a:p>
          <a:p>
            <a:pPr marL="0" indent="0">
              <a:buNone/>
            </a:pPr>
            <a:r>
              <a:rPr lang="en-US" sz="1600" b="1" dirty="0"/>
              <a:t>1:22-23		Mt. 7:24-27	Contrast between hearers and doers</a:t>
            </a:r>
          </a:p>
          <a:p>
            <a:pPr marL="0" indent="0">
              <a:buNone/>
            </a:pPr>
            <a:r>
              <a:rPr lang="en-US" sz="1600" b="1" dirty="0"/>
              <a:t>1:26-27		Mt. 7:21-23	Person whose religion is worthless</a:t>
            </a:r>
          </a:p>
          <a:p>
            <a:pPr marL="0" indent="0">
              <a:buNone/>
            </a:pPr>
            <a:r>
              <a:rPr lang="en-US" sz="1600" b="1" dirty="0"/>
              <a:t>2:5		Mt. 5:3		The poor as heirs of the kingdom</a:t>
            </a:r>
          </a:p>
          <a:p>
            <a:pPr marL="0" indent="0">
              <a:buNone/>
            </a:pPr>
            <a:r>
              <a:rPr lang="en-US" sz="1600" b="1" dirty="0"/>
              <a:t>2:10		Mt. 5:19		The whole moral law to be kept</a:t>
            </a:r>
          </a:p>
          <a:p>
            <a:pPr marL="0" indent="0">
              <a:buNone/>
            </a:pPr>
            <a:r>
              <a:rPr lang="en-US" sz="1600" b="1" dirty="0"/>
              <a:t>2:11		Mt. 5:21-22	Command against murder</a:t>
            </a:r>
          </a:p>
          <a:p>
            <a:pPr marL="0" indent="0">
              <a:buNone/>
            </a:pPr>
            <a:r>
              <a:rPr lang="en-US" sz="1600" b="1" dirty="0"/>
              <a:t>2:13		Mt. 5:7; 6:14-15	The merciful blessed; unmerciful condemned</a:t>
            </a:r>
          </a:p>
          <a:p>
            <a:pPr marL="0" indent="0">
              <a:buNone/>
            </a:pPr>
            <a:r>
              <a:rPr lang="en-US" sz="1600" b="1" dirty="0"/>
              <a:t>2:14-26		Mt. 7:21-23	Dead, worthless (deceiving) faith</a:t>
            </a:r>
          </a:p>
          <a:p>
            <a:pPr marL="0" indent="0">
              <a:buNone/>
            </a:pPr>
            <a:r>
              <a:rPr lang="en-US" sz="1600" b="1" dirty="0"/>
              <a:t>3:12		Mt. 7:16		Trees producing what is keeping with its kind</a:t>
            </a:r>
          </a:p>
          <a:p>
            <a:pPr marL="0" indent="0">
              <a:buNone/>
            </a:pPr>
            <a:r>
              <a:rPr lang="en-US" sz="1600" b="1" dirty="0"/>
              <a:t>3:18		Mt. 5:9		Blessing of those who make peace</a:t>
            </a:r>
          </a:p>
          <a:p>
            <a:pPr marL="0" indent="0">
              <a:buNone/>
            </a:pPr>
            <a:r>
              <a:rPr lang="en-US" sz="1600" b="1" dirty="0"/>
              <a:t>4:2-3		Mt. 7:7-8		Importance of asking God</a:t>
            </a:r>
            <a:br>
              <a:rPr lang="en-US" sz="1600" b="1" dirty="0"/>
            </a:br>
            <a:r>
              <a:rPr lang="en-US" sz="1600" b="1" dirty="0"/>
              <a:t>4:4		Mt. 6:24		Friendship with world = hostility toward God</a:t>
            </a:r>
          </a:p>
          <a:p>
            <a:pPr marL="0" indent="0">
              <a:buNone/>
            </a:pPr>
            <a:r>
              <a:rPr lang="en-US" sz="1600" b="1" dirty="0"/>
              <a:t>4:8		Mt. 5:8		Blessing and call for the pure in heart</a:t>
            </a:r>
          </a:p>
          <a:p>
            <a:pPr marL="0" indent="0">
              <a:buNone/>
            </a:pPr>
            <a:r>
              <a:rPr lang="en-US" sz="1600" b="1" dirty="0"/>
              <a:t>4:9		Mt. 5:4		Blessing and call for those who mourn</a:t>
            </a:r>
          </a:p>
          <a:p>
            <a:pPr marL="0" indent="0">
              <a:buNone/>
            </a:pPr>
            <a:r>
              <a:rPr lang="en-US" sz="1600" b="1" dirty="0"/>
              <a:t>4:11-12		Mt. 7:1-5		Command against harshly judging others</a:t>
            </a:r>
          </a:p>
          <a:p>
            <a:pPr marL="0" indent="0">
              <a:buNone/>
            </a:pPr>
            <a:r>
              <a:rPr lang="en-US" sz="1600" b="1" dirty="0"/>
              <a:t>4:13-14		Mt. 6:34		Not focusing too much on tomorrow</a:t>
            </a:r>
          </a:p>
          <a:p>
            <a:pPr marL="0" indent="0">
              <a:buNone/>
            </a:pPr>
            <a:r>
              <a:rPr lang="en-US" sz="1600" b="1" dirty="0"/>
              <a:t>5:1		Mt. 6:19-20	Moth and rust spoiling earthly riches</a:t>
            </a:r>
          </a:p>
          <a:p>
            <a:pPr marL="0" indent="0">
              <a:buNone/>
            </a:pPr>
            <a:r>
              <a:rPr lang="en-US" sz="1600" b="1" dirty="0"/>
              <a:t>5:2		Mt. 65:22; 7:1	Not judging – the judge standing at the door</a:t>
            </a:r>
          </a:p>
          <a:p>
            <a:pPr marL="0" indent="0">
              <a:buNone/>
            </a:pPr>
            <a:r>
              <a:rPr lang="en-US" sz="1600" b="1" dirty="0"/>
              <a:t>5:9		Mt. 5:12		The prophets as examples of wrongful suffering</a:t>
            </a:r>
          </a:p>
          <a:p>
            <a:pPr marL="0" indent="0">
              <a:buNone/>
            </a:pPr>
            <a:r>
              <a:rPr lang="en-US" sz="1600" b="1" dirty="0"/>
              <a:t>5:12		Mt. 5:22-23	Not making hasty and irreverent oaths	</a:t>
            </a:r>
          </a:p>
          <a:p>
            <a:pPr marL="0" indent="0">
              <a:buNone/>
            </a:pPr>
            <a:r>
              <a:rPr lang="en-US" sz="1800" dirty="0"/>
              <a:t>	</a:t>
            </a:r>
            <a:r>
              <a:rPr lang="en-US" sz="1400" dirty="0"/>
              <a:t>*Nelson’s Complete Book of Bible Maps and Charts, 1993 by Thomas Nelson, Inc.  </a:t>
            </a:r>
          </a:p>
          <a:p>
            <a:pPr marL="0" indent="0">
              <a:buNone/>
            </a:pPr>
            <a:endParaRPr lang="en-US" sz="1800" dirty="0"/>
          </a:p>
          <a:p>
            <a:pPr marL="0" indent="0">
              <a:buNone/>
            </a:pPr>
            <a:endParaRPr lang="en-US" sz="18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	</a:t>
            </a:r>
          </a:p>
        </p:txBody>
      </p:sp>
      <p:sp>
        <p:nvSpPr>
          <p:cNvPr id="10" name="TextBox 9"/>
          <p:cNvSpPr txBox="1"/>
          <p:nvPr/>
        </p:nvSpPr>
        <p:spPr>
          <a:xfrm>
            <a:off x="205741" y="14349"/>
            <a:ext cx="990600" cy="430887"/>
          </a:xfrm>
          <a:prstGeom prst="rect">
            <a:avLst/>
          </a:prstGeom>
          <a:noFill/>
        </p:spPr>
        <p:txBody>
          <a:bodyPr wrap="square" rtlCol="0">
            <a:spAutoFit/>
          </a:bodyPr>
          <a:lstStyle/>
          <a:p>
            <a:r>
              <a:rPr lang="en-US" sz="2200" dirty="0">
                <a:latin typeface="Abadi MT Condensed Extra Bold" charset="0"/>
                <a:ea typeface="Abadi MT Condensed Extra Bold" charset="0"/>
                <a:cs typeface="Abadi MT Condensed Extra Bold" charset="0"/>
              </a:rPr>
              <a:t>James</a:t>
            </a:r>
          </a:p>
        </p:txBody>
      </p:sp>
      <p:sp>
        <p:nvSpPr>
          <p:cNvPr id="11" name="TextBox 10"/>
          <p:cNvSpPr txBox="1"/>
          <p:nvPr/>
        </p:nvSpPr>
        <p:spPr>
          <a:xfrm>
            <a:off x="1658750" y="14349"/>
            <a:ext cx="2819400" cy="430887"/>
          </a:xfrm>
          <a:prstGeom prst="rect">
            <a:avLst/>
          </a:prstGeom>
          <a:noFill/>
        </p:spPr>
        <p:txBody>
          <a:bodyPr wrap="square" rtlCol="0">
            <a:spAutoFit/>
          </a:bodyPr>
          <a:lstStyle/>
          <a:p>
            <a:r>
              <a:rPr lang="en-US" sz="2200" dirty="0">
                <a:latin typeface="Abadi MT Condensed Extra Bold" charset="0"/>
                <a:ea typeface="Abadi MT Condensed Extra Bold" charset="0"/>
                <a:cs typeface="Abadi MT Condensed Extra Bold" charset="0"/>
              </a:rPr>
              <a:t>Sermon on Mount</a:t>
            </a:r>
          </a:p>
        </p:txBody>
      </p:sp>
      <p:sp>
        <p:nvSpPr>
          <p:cNvPr id="12" name="TextBox 11"/>
          <p:cNvSpPr txBox="1"/>
          <p:nvPr/>
        </p:nvSpPr>
        <p:spPr>
          <a:xfrm>
            <a:off x="4757008" y="42924"/>
            <a:ext cx="1274894" cy="430887"/>
          </a:xfrm>
          <a:prstGeom prst="rect">
            <a:avLst/>
          </a:prstGeom>
          <a:noFill/>
        </p:spPr>
        <p:txBody>
          <a:bodyPr wrap="square" rtlCol="0">
            <a:spAutoFit/>
          </a:bodyPr>
          <a:lstStyle/>
          <a:p>
            <a:r>
              <a:rPr lang="en-US" sz="2200" dirty="0">
                <a:latin typeface="Abadi MT Condensed Extra Bold" charset="0"/>
                <a:ea typeface="Abadi MT Condensed Extra Bold" charset="0"/>
                <a:cs typeface="Abadi MT Condensed Extra Bold" charset="0"/>
              </a:rPr>
              <a:t>Subject</a:t>
            </a:r>
          </a:p>
        </p:txBody>
      </p:sp>
    </p:spTree>
    <p:extLst>
      <p:ext uri="{BB962C8B-B14F-4D97-AF65-F5344CB8AC3E}">
        <p14:creationId xmlns:p14="http://schemas.microsoft.com/office/powerpoint/2010/main" val="1834207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Who wrote the book?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422463"/>
            <a:ext cx="8839200" cy="5102351"/>
          </a:xfrm>
        </p:spPr>
        <p:txBody>
          <a:bodyPr>
            <a:normAutofit fontScale="92500"/>
          </a:bodyPr>
          <a:lstStyle/>
          <a:p>
            <a:pPr marL="118872" indent="0">
              <a:buNone/>
            </a:pPr>
            <a:r>
              <a:rPr lang="en-US" sz="2000" dirty="0"/>
              <a:t>“James, a servant (bond-servant, NASV) of God and of the Lord Jesus Christ” (1:1, ESV).  While James did not specifically identify himself as to which “James” he was (1:1), I believe the author is the half-brother of Jesus and the brother of Jude (Jude 1).   Like his other brothers, he was an unbeliever for some time, probably until after Christ’s resurrection: “For not even his brothers believed in him” (Jn. 7:5).  Notice, that in the opening James does not describe himself as an an apostle, but as a  “servant.”  .  </a:t>
            </a:r>
          </a:p>
          <a:p>
            <a:pPr marL="118872" indent="0">
              <a:buNone/>
            </a:pPr>
            <a:endParaRPr lang="en-US" sz="2000" dirty="0"/>
          </a:p>
          <a:p>
            <a:pPr marL="118872" indent="0">
              <a:buNone/>
            </a:pPr>
            <a:r>
              <a:rPr lang="en-US" sz="2000" dirty="0"/>
              <a:t>There are three ’James’ mentioned in the New Testament: </a:t>
            </a:r>
            <a:r>
              <a:rPr lang="en-US" sz="2000" b="1" dirty="0"/>
              <a:t>(1</a:t>
            </a:r>
            <a:r>
              <a:rPr lang="en-US" sz="2000" dirty="0"/>
              <a:t>) James, the son of Zebedee, and the brother of John, one of the apostles (Lk. 15:10); </a:t>
            </a:r>
            <a:r>
              <a:rPr lang="en-US" sz="2000" b="1" dirty="0"/>
              <a:t>(2)  </a:t>
            </a:r>
            <a:r>
              <a:rPr lang="en-US" sz="2000" dirty="0"/>
              <a:t>James, the son of Alphaeus , also an apostle (Mt. 10:13); </a:t>
            </a:r>
            <a:r>
              <a:rPr lang="en-US" sz="2000" b="1" dirty="0"/>
              <a:t>(3) </a:t>
            </a:r>
            <a:r>
              <a:rPr lang="en-US" sz="2000" dirty="0"/>
              <a:t>James, a brother in the flesh of Jesus (Mt. 13:55; Mk. 6:3; Gal. 1:18-19).  We know that it is not James, the son of Zebedee, because he was beheaded by Herod long before this was written (see Act 12:1-2).  It seems likely that the author was James, the brother of Jesus and Jude.  He was fortunate to have witnessed the resurrected Jesus (1 Cor. 15:7) and  scripture tells us that he was an elder at the church in Jerusalem (Acts 12:17; 21:18; Gal, 1:18-19; 2:9).  He spoke up at the “Jerusalem council” regarding the Jew question in Acts 15:13.   We see him also receiving Paul at the close of his third journey (Acts 21:28).  </a:t>
            </a:r>
          </a:p>
        </p:txBody>
      </p:sp>
      <p:sp>
        <p:nvSpPr>
          <p:cNvPr id="4" name="Date Placeholder 3">
            <a:extLst>
              <a:ext uri="{FF2B5EF4-FFF2-40B4-BE49-F238E27FC236}">
                <a16:creationId xmlns:a16="http://schemas.microsoft.com/office/drawing/2014/main" id="{EB780146-3A42-8B42-88E0-30AEE7379292}"/>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7FBC73AB-1CE7-3D47-9751-188B59F08C55}"/>
              </a:ext>
            </a:extLst>
          </p:cNvPr>
          <p:cNvSpPr>
            <a:spLocks noGrp="1"/>
          </p:cNvSpPr>
          <p:nvPr>
            <p:ph type="sldNum" sz="quarter" idx="12"/>
          </p:nvPr>
        </p:nvSpPr>
        <p:spPr/>
        <p:txBody>
          <a:bodyPr/>
          <a:lstStyle/>
          <a:p>
            <a:fld id="{3F2CC1A4-3628-4009-A3B0-E0FB77C012B6}" type="slidenum">
              <a:rPr lang="en-US" smtClean="0"/>
              <a:pPr/>
              <a:t>10</a:t>
            </a:fld>
            <a:endParaRPr lang="en-US" dirty="0"/>
          </a:p>
        </p:txBody>
      </p:sp>
    </p:spTree>
    <p:extLst>
      <p:ext uri="{BB962C8B-B14F-4D97-AF65-F5344CB8AC3E}">
        <p14:creationId xmlns:p14="http://schemas.microsoft.com/office/powerpoint/2010/main" val="11610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Who wrote the book?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422463"/>
            <a:ext cx="8839200" cy="5102351"/>
          </a:xfrm>
        </p:spPr>
        <p:txBody>
          <a:bodyPr>
            <a:normAutofit fontScale="92500"/>
          </a:bodyPr>
          <a:lstStyle/>
          <a:p>
            <a:pPr marL="118872" indent="0">
              <a:buNone/>
            </a:pPr>
            <a:r>
              <a:rPr lang="en-US" sz="2000" dirty="0"/>
              <a:t>“James, a servant (bond-servant, NASV) of God and of the Lord Jesus Christ” (1:1, ESV).  While James did not specifically identify himself as to which “James” he was (1:1), I believe the author is the half-brother of Jesus and the brother of Jude (Jude 1).   Like his other brothers, he was an unbeliever for some time, probably until after Christ’s resurrection: “For not even his brothers believed in him” (Jn. 7:5).  Notice, that in the opening James does not describe himself as an an apostle, but as a  “servant.”   </a:t>
            </a:r>
          </a:p>
          <a:p>
            <a:pPr marL="118872" indent="0">
              <a:buNone/>
            </a:pPr>
            <a:endParaRPr lang="en-US" sz="2000" dirty="0"/>
          </a:p>
          <a:p>
            <a:pPr marL="118872" indent="0">
              <a:buNone/>
            </a:pPr>
            <a:r>
              <a:rPr lang="en-US" sz="2000" dirty="0"/>
              <a:t>There are three ’James’ mentioned in the New Testament: </a:t>
            </a:r>
            <a:r>
              <a:rPr lang="en-US" sz="2000" b="1" dirty="0"/>
              <a:t>(1</a:t>
            </a:r>
            <a:r>
              <a:rPr lang="en-US" sz="2000" dirty="0"/>
              <a:t>) James, the son of Zebedee, and the brother of John, one of the apostles (Lk. 15:10); </a:t>
            </a:r>
            <a:r>
              <a:rPr lang="en-US" sz="2000" b="1" dirty="0"/>
              <a:t>(2)  </a:t>
            </a:r>
            <a:r>
              <a:rPr lang="en-US" sz="2000" dirty="0"/>
              <a:t>James, the son of Alphaeus , also an apostle (Mt. 10:13); </a:t>
            </a:r>
            <a:r>
              <a:rPr lang="en-US" sz="2000" b="1" dirty="0"/>
              <a:t>(3) </a:t>
            </a:r>
            <a:r>
              <a:rPr lang="en-US" sz="2000" dirty="0"/>
              <a:t>James, a brother in the flesh of Jesus (Mt. 13:55; Mk. 6:3; Gal. 1:18-19).  We know that it is not James, the son of Zebedee, because he was beheaded by Herod long before this was written (see Act 12:1-2).  It seems likely that the author was James, the brother of Jesus and Jude.  He was fortunate to have witnessed the resurrected Jesus (1 Cor. 15:7) and  scripture tells us that he was an elder at the church in Jerusalem (Acts 12:17; 21:18; Gal, 1:18-19; 2:9).  He spoke up at the “Jerusalem council” regarding the Jew question in Acts 15:13.   We see him also receiving Paul at the close of his third journey (Acts 21:28).  </a:t>
            </a:r>
          </a:p>
        </p:txBody>
      </p:sp>
      <p:sp>
        <p:nvSpPr>
          <p:cNvPr id="4" name="Date Placeholder 3">
            <a:extLst>
              <a:ext uri="{FF2B5EF4-FFF2-40B4-BE49-F238E27FC236}">
                <a16:creationId xmlns:a16="http://schemas.microsoft.com/office/drawing/2014/main" id="{EB780146-3A42-8B42-88E0-30AEE7379292}"/>
              </a:ext>
            </a:extLst>
          </p:cNvPr>
          <p:cNvSpPr>
            <a:spLocks noGrp="1"/>
          </p:cNvSpPr>
          <p:nvPr>
            <p:ph type="dt" sz="half" idx="10"/>
          </p:nvPr>
        </p:nvSpPr>
        <p:spPr/>
        <p:txBody>
          <a:bodyPr/>
          <a:lstStyle/>
          <a:p>
            <a:endParaRPr lang="en-US"/>
          </a:p>
        </p:txBody>
      </p:sp>
      <p:sp>
        <p:nvSpPr>
          <p:cNvPr id="6" name="Slide Number Placeholder 5">
            <a:extLst>
              <a:ext uri="{FF2B5EF4-FFF2-40B4-BE49-F238E27FC236}">
                <a16:creationId xmlns:a16="http://schemas.microsoft.com/office/drawing/2014/main" id="{7FBC73AB-1CE7-3D47-9751-188B59F08C55}"/>
              </a:ext>
            </a:extLst>
          </p:cNvPr>
          <p:cNvSpPr>
            <a:spLocks noGrp="1"/>
          </p:cNvSpPr>
          <p:nvPr>
            <p:ph type="sldNum" sz="quarter" idx="12"/>
          </p:nvPr>
        </p:nvSpPr>
        <p:spPr/>
        <p:txBody>
          <a:bodyPr/>
          <a:lstStyle/>
          <a:p>
            <a:fld id="{3F2CC1A4-3628-4009-A3B0-E0FB77C012B6}" type="slidenum">
              <a:rPr lang="en-US" smtClean="0"/>
              <a:pPr/>
              <a:t>11</a:t>
            </a:fld>
            <a:endParaRPr lang="en-US"/>
          </a:p>
        </p:txBody>
      </p:sp>
    </p:spTree>
    <p:extLst>
      <p:ext uri="{BB962C8B-B14F-4D97-AF65-F5344CB8AC3E}">
        <p14:creationId xmlns:p14="http://schemas.microsoft.com/office/powerpoint/2010/main" val="123588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228600" y="1600200"/>
            <a:ext cx="8686800" cy="4800601"/>
          </a:xfrm>
        </p:spPr>
        <p:txBody>
          <a:bodyPr>
            <a:normAutofit/>
          </a:bodyPr>
          <a:lstStyle/>
          <a:p>
            <a:pPr marL="118872" indent="0">
              <a:buNone/>
            </a:pPr>
            <a:r>
              <a:rPr lang="en-US" sz="2200" dirty="0"/>
              <a:t>It appears that James wrote from Jerusalem prior to the meeting of the Jerusalem Council, which Luke recorded in Acts 15.   At that council, James, along with Peter and Paul, affirmed the decision to take the gospel message to the Gentiles.  This council met in approximately AD 50, meaning James likely wrote his letter before then.  Such a significant event as the Jerusalem Council warranted comment from James, as he was writing to a Jewish Christian audience.  </a:t>
            </a:r>
            <a:r>
              <a:rPr lang="en-US" sz="2200" b="1" dirty="0"/>
              <a:t>But James made no mention of Gentile Christians at all, making an early date for the letter most likely</a:t>
            </a:r>
            <a:r>
              <a:rPr lang="en-US" sz="2200" dirty="0"/>
              <a:t>.  In fact, it was likely the first New Testament book written.  Josephus fixes James’ death at AD 61 so we know it was written earlier than that.  </a:t>
            </a:r>
          </a:p>
        </p:txBody>
      </p:sp>
      <p:sp>
        <p:nvSpPr>
          <p:cNvPr id="4" name="Date Placeholder 3">
            <a:extLst>
              <a:ext uri="{FF2B5EF4-FFF2-40B4-BE49-F238E27FC236}">
                <a16:creationId xmlns:a16="http://schemas.microsoft.com/office/drawing/2014/main" id="{00C037FC-C7B9-3E4F-A7FE-32F31D86F7A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127BA47-67D0-1241-B567-2FAE00012C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3E673-0BB2-AA41-9DDC-47BF282EDC02}"/>
              </a:ext>
            </a:extLst>
          </p:cNvPr>
          <p:cNvSpPr>
            <a:spLocks noGrp="1"/>
          </p:cNvSpPr>
          <p:nvPr>
            <p:ph type="sldNum" sz="quarter" idx="12"/>
          </p:nvPr>
        </p:nvSpPr>
        <p:spPr/>
        <p:txBody>
          <a:bodyPr/>
          <a:lstStyle/>
          <a:p>
            <a:fld id="{3F2CC1A4-3628-4009-A3B0-E0FB77C012B6}" type="slidenum">
              <a:rPr lang="en-US" smtClean="0"/>
              <a:pPr/>
              <a:t>12</a:t>
            </a:fld>
            <a:endParaRPr lang="en-US" dirty="0"/>
          </a:p>
        </p:txBody>
      </p:sp>
    </p:spTree>
    <p:extLst>
      <p:ext uri="{BB962C8B-B14F-4D97-AF65-F5344CB8AC3E}">
        <p14:creationId xmlns:p14="http://schemas.microsoft.com/office/powerpoint/2010/main" val="375904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E9F9E-0332-884D-9246-C13612C34509}"/>
              </a:ext>
            </a:extLst>
          </p:cNvPr>
          <p:cNvSpPr>
            <a:spLocks noGrp="1"/>
          </p:cNvSpPr>
          <p:nvPr>
            <p:ph type="title"/>
          </p:nvPr>
        </p:nvSpPr>
        <p:spPr/>
        <p:txBody>
          <a:bodyPr>
            <a:normAutofit/>
          </a:bodyPr>
          <a:lstStyle/>
          <a:p>
            <a:r>
              <a:rPr lang="en-US" sz="3200" dirty="0"/>
              <a:t>To whom was it written? </a:t>
            </a:r>
          </a:p>
        </p:txBody>
      </p:sp>
      <p:sp>
        <p:nvSpPr>
          <p:cNvPr id="3" name="Content Placeholder 2">
            <a:extLst>
              <a:ext uri="{FF2B5EF4-FFF2-40B4-BE49-F238E27FC236}">
                <a16:creationId xmlns:a16="http://schemas.microsoft.com/office/drawing/2014/main" id="{D4785F05-991A-9448-A5D7-9911F0541DA8}"/>
              </a:ext>
            </a:extLst>
          </p:cNvPr>
          <p:cNvSpPr>
            <a:spLocks noGrp="1"/>
          </p:cNvSpPr>
          <p:nvPr>
            <p:ph idx="1"/>
          </p:nvPr>
        </p:nvSpPr>
        <p:spPr>
          <a:xfrm>
            <a:off x="266070" y="1522993"/>
            <a:ext cx="8610600" cy="5256901"/>
          </a:xfrm>
        </p:spPr>
        <p:txBody>
          <a:bodyPr>
            <a:normAutofit lnSpcReduction="10000"/>
          </a:bodyPr>
          <a:lstStyle/>
          <a:p>
            <a:pPr marL="118872" indent="0">
              <a:buNone/>
            </a:pPr>
            <a:r>
              <a:rPr lang="en-US" sz="2200" dirty="0"/>
              <a:t>The author says nothing about where his readers lived beyond the notation into the letter addressed to ”To the twelve tribes in the Dispersion” who dispersed from Jerusalem (1:1b; cf. Acts 8:4).  The reference is not to literal Israel but to spiritual Israel, the church, primarily Jewish converts, and the epistle is known as a “General Epistle.”  The twelve tribes is comparable to Paul’s “Israel of God” (Gal. 6:16) and includes all Christians - Jew and Gentile (Gal. 3:26-29).  The book of James looks a bit like the Old Testament book of Proverbs dressed up in New Testament clothes with wisdom the emphasis.  Its consistent focus on practical action in the life of faith is reminiscent of the wisdom literature in the Old Testament, encouraging God’s people to act like God’s people.  The pages of James are filled with direct commands to pursue a life of holiness.  He makes no excuses for those who do not measure up.  In the mind of James, Christians’ evidence their faith by walking in certain ways and not others.  For James, a faith that does not produce real life change is a faith that is worthless (James 2:17).</a:t>
            </a:r>
          </a:p>
          <a:p>
            <a:pPr marL="576072" indent="-457200">
              <a:buFont typeface="+mj-lt"/>
              <a:buAutoNum type="arabicPeriod"/>
            </a:pPr>
            <a:endParaRPr lang="en-US" sz="2200" dirty="0"/>
          </a:p>
          <a:p>
            <a:pPr marL="576072" indent="-457200">
              <a:buFont typeface="+mj-lt"/>
              <a:buAutoNum type="arabicPeriod"/>
            </a:pPr>
            <a:endParaRPr lang="en-US" sz="2000" dirty="0"/>
          </a:p>
        </p:txBody>
      </p:sp>
      <p:sp>
        <p:nvSpPr>
          <p:cNvPr id="4" name="Date Placeholder 3">
            <a:extLst>
              <a:ext uri="{FF2B5EF4-FFF2-40B4-BE49-F238E27FC236}">
                <a16:creationId xmlns:a16="http://schemas.microsoft.com/office/drawing/2014/main" id="{9B5404F6-3690-1E49-B5FD-6BF26DB5B62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A45EBCC-A0A1-814C-A24D-AD4A6491D7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1B672D-2935-C349-8A6D-E34DFCE4C953}"/>
              </a:ext>
            </a:extLst>
          </p:cNvPr>
          <p:cNvSpPr>
            <a:spLocks noGrp="1"/>
          </p:cNvSpPr>
          <p:nvPr>
            <p:ph type="sldNum" sz="quarter" idx="12"/>
          </p:nvPr>
        </p:nvSpPr>
        <p:spPr/>
        <p:txBody>
          <a:bodyPr/>
          <a:lstStyle/>
          <a:p>
            <a:fld id="{3F2CC1A4-3628-4009-A3B0-E0FB77C012B6}" type="slidenum">
              <a:rPr lang="en-US" smtClean="0"/>
              <a:pPr/>
              <a:t>13</a:t>
            </a:fld>
            <a:endParaRPr lang="en-US" dirty="0"/>
          </a:p>
        </p:txBody>
      </p:sp>
    </p:spTree>
    <p:extLst>
      <p:ext uri="{BB962C8B-B14F-4D97-AF65-F5344CB8AC3E}">
        <p14:creationId xmlns:p14="http://schemas.microsoft.com/office/powerpoint/2010/main" val="2718088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76200" y="1524000"/>
            <a:ext cx="9067800" cy="5449824"/>
          </a:xfrm>
        </p:spPr>
        <p:txBody>
          <a:bodyPr>
            <a:normAutofit/>
          </a:bodyPr>
          <a:lstStyle/>
          <a:p>
            <a:pPr marL="118872" indent="0">
              <a:buNone/>
            </a:pPr>
            <a:r>
              <a:rPr lang="en-US" sz="2100" dirty="0"/>
              <a:t>The general theme of the book Is practical in nature, the practice of “pure and undefiled religion” is the emphasis (1:17).  One can say he is religious but do his works match up with his words?  Throughout the book, James contended that faith produces authentic deeds.  In other words, those who call themselves God’s people will produce deeds or fruit in their lives.  In language and themes that sound similar to Jesus’s Sermon on the Mount, James rails against the hypocritical believer who says one thing but does another.  James contrasts this pure religion to vain religion. We might say, “holy is as holy does!”   For James, faith was no abstract proposition but had effects in the real world.  That one can be saved by faith alone (</a:t>
            </a:r>
            <a:r>
              <a:rPr lang="en-US" sz="2100" i="1" dirty="0"/>
              <a:t>sola fide</a:t>
            </a:r>
            <a:r>
              <a:rPr lang="en-US" sz="2100" dirty="0"/>
              <a:t>) is rejected by James, and he  offers numerous practical examples to illustrate his point: faith endures in the midst of trials, calls on God for wisdom, bridles the tongue, sets aside wickedness, visits orphans and widows, and does not play favorites.  He stressed that the life of faith is comprehensive, impacting every area of our lives and driving us to truly engage in the lives of other people in the world.  James tells us that good works demand wisdom …wisdom from above, not from below (1:13-18).</a:t>
            </a:r>
          </a:p>
          <a:p>
            <a:pPr marL="118872" indent="0">
              <a:buNone/>
            </a:pPr>
            <a:endParaRPr lang="en-US" sz="2200" dirty="0"/>
          </a:p>
        </p:txBody>
      </p:sp>
      <p:sp>
        <p:nvSpPr>
          <p:cNvPr id="4" name="Date Placeholder 3">
            <a:extLst>
              <a:ext uri="{FF2B5EF4-FFF2-40B4-BE49-F238E27FC236}">
                <a16:creationId xmlns:a16="http://schemas.microsoft.com/office/drawing/2014/main" id="{F123EC05-A708-4541-8C6B-734F87716F1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EA60E80-9AD6-254E-BACD-D9B646AFC2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A07B1B-3EDB-274F-B5D2-01578F5CB92B}"/>
              </a:ext>
            </a:extLst>
          </p:cNvPr>
          <p:cNvSpPr>
            <a:spLocks noGrp="1"/>
          </p:cNvSpPr>
          <p:nvPr>
            <p:ph type="sldNum" sz="quarter" idx="12"/>
          </p:nvPr>
        </p:nvSpPr>
        <p:spPr/>
        <p:txBody>
          <a:bodyPr/>
          <a:lstStyle/>
          <a:p>
            <a:fld id="{3F2CC1A4-3628-4009-A3B0-E0FB77C012B6}" type="slidenum">
              <a:rPr lang="en-US" smtClean="0"/>
              <a:pPr/>
              <a:t>14</a:t>
            </a:fld>
            <a:endParaRPr lang="en-US" dirty="0"/>
          </a:p>
        </p:txBody>
      </p:sp>
    </p:spTree>
    <p:extLst>
      <p:ext uri="{BB962C8B-B14F-4D97-AF65-F5344CB8AC3E}">
        <p14:creationId xmlns:p14="http://schemas.microsoft.com/office/powerpoint/2010/main" val="411258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Why is James so important?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676400"/>
            <a:ext cx="8763000" cy="4724401"/>
          </a:xfrm>
        </p:spPr>
        <p:txBody>
          <a:bodyPr>
            <a:normAutofit fontScale="92500" lnSpcReduction="10000"/>
          </a:bodyPr>
          <a:lstStyle/>
          <a:p>
            <a:pPr marL="118872" indent="0">
              <a:buNone/>
            </a:pPr>
            <a:r>
              <a:rPr lang="en-US" sz="2400" dirty="0"/>
              <a:t>Perhaps more than any other book in the New Testament, James places the spotlight on the necessity for believers to act in accordance with our faith. How well do your actions mirror the faith that you proclaim?  This is a question that we all struggle to answer well.  We would like to point to all the ways our faith and works overlap but too often see only gaps and crevices.</a:t>
            </a:r>
          </a:p>
          <a:p>
            <a:pPr marL="118872" indent="0">
              <a:buNone/>
            </a:pPr>
            <a:endParaRPr lang="en-US" sz="2400" dirty="0"/>
          </a:p>
          <a:p>
            <a:pPr marL="118872" indent="0">
              <a:buNone/>
            </a:pPr>
            <a:r>
              <a:rPr lang="en-US" sz="2400" dirty="0"/>
              <a:t>As you read the letter from James, focus on those areas that he mentioned: your actions during trials, your treatment of those less fortunate, the way you speak and relate to others, and the role that money plays in how you live your life (among other things).  Allow James to encourage you to do good, according to the faith you proclaim.  Ask yourself the question, “If I say I believe, then am I doing the things a believer should be doing?”</a:t>
            </a:r>
          </a:p>
        </p:txBody>
      </p:sp>
      <p:sp>
        <p:nvSpPr>
          <p:cNvPr id="4" name="Date Placeholder 3">
            <a:extLst>
              <a:ext uri="{FF2B5EF4-FFF2-40B4-BE49-F238E27FC236}">
                <a16:creationId xmlns:a16="http://schemas.microsoft.com/office/drawing/2014/main" id="{90EB04A3-D713-704C-A735-1040D4DDED4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72AC2DD-D353-3343-917A-3F13F4D142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617BE0-6BF7-864F-AB5C-9860323D3457}"/>
              </a:ext>
            </a:extLst>
          </p:cNvPr>
          <p:cNvSpPr>
            <a:spLocks noGrp="1"/>
          </p:cNvSpPr>
          <p:nvPr>
            <p:ph type="sldNum" sz="quarter" idx="12"/>
          </p:nvPr>
        </p:nvSpPr>
        <p:spPr/>
        <p:txBody>
          <a:bodyPr/>
          <a:lstStyle/>
          <a:p>
            <a:fld id="{3F2CC1A4-3628-4009-A3B0-E0FB77C012B6}" type="slidenum">
              <a:rPr lang="en-US" smtClean="0"/>
              <a:pPr/>
              <a:t>15</a:t>
            </a:fld>
            <a:endParaRPr lang="en-US" dirty="0"/>
          </a:p>
        </p:txBody>
      </p:sp>
    </p:spTree>
    <p:extLst>
      <p:ext uri="{BB962C8B-B14F-4D97-AF65-F5344CB8AC3E}">
        <p14:creationId xmlns:p14="http://schemas.microsoft.com/office/powerpoint/2010/main" val="180335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AA41-757C-F84D-A5FC-F8A8BA06BF17}"/>
              </a:ext>
            </a:extLst>
          </p:cNvPr>
          <p:cNvSpPr>
            <a:spLocks noGrp="1"/>
          </p:cNvSpPr>
          <p:nvPr>
            <p:ph type="title"/>
          </p:nvPr>
        </p:nvSpPr>
        <p:spPr/>
        <p:txBody>
          <a:bodyPr>
            <a:normAutofit/>
          </a:bodyPr>
          <a:lstStyle/>
          <a:p>
            <a:r>
              <a:rPr lang="en-US" sz="3200" dirty="0"/>
              <a:t>How do we apply it?</a:t>
            </a:r>
          </a:p>
        </p:txBody>
      </p:sp>
      <p:sp>
        <p:nvSpPr>
          <p:cNvPr id="3" name="Content Placeholder 2">
            <a:extLst>
              <a:ext uri="{FF2B5EF4-FFF2-40B4-BE49-F238E27FC236}">
                <a16:creationId xmlns:a16="http://schemas.microsoft.com/office/drawing/2014/main" id="{37E94E1D-7907-D740-950E-B0A68063D472}"/>
              </a:ext>
            </a:extLst>
          </p:cNvPr>
          <p:cNvSpPr>
            <a:spLocks noGrp="1"/>
          </p:cNvSpPr>
          <p:nvPr>
            <p:ph idx="1"/>
          </p:nvPr>
        </p:nvSpPr>
        <p:spPr>
          <a:xfrm>
            <a:off x="304800" y="1600200"/>
            <a:ext cx="8633460" cy="4800600"/>
          </a:xfrm>
        </p:spPr>
        <p:txBody>
          <a:bodyPr>
            <a:normAutofit/>
          </a:bodyPr>
          <a:lstStyle/>
          <a:p>
            <a:pPr marL="118872" indent="0">
              <a:buNone/>
            </a:pPr>
            <a:r>
              <a:rPr lang="en-US" sz="2200" dirty="0"/>
              <a:t>More than any other book in the New Testament, James places the spotlight on the necessity for believers to act in accordance with our faith.  We need to work! How well do your actions mirror the faith that you proclaim? This is a question that we all struggle to answer well.  We would like to point to all the ways our faith and works overlap but too often see only gaps and crevices.</a:t>
            </a:r>
          </a:p>
          <a:p>
            <a:pPr marL="118872" indent="0">
              <a:buNone/>
            </a:pPr>
            <a:endParaRPr lang="en-US" sz="2200" dirty="0"/>
          </a:p>
          <a:p>
            <a:pPr marL="118872" indent="0">
              <a:buNone/>
            </a:pPr>
            <a:r>
              <a:rPr lang="en-US" sz="2200" dirty="0"/>
              <a:t>As you read the letter from James, focus on those areas that he mentioned: your actions during trials, your treatment of those less fortunate, the way you speak and relate to others, and the role that money plays in how you live your life.  Allow James to encourage you to do good, according to the faith you proclaim. If you say you believe as you should, why don’t you do as you should?  </a:t>
            </a:r>
          </a:p>
        </p:txBody>
      </p:sp>
      <p:sp>
        <p:nvSpPr>
          <p:cNvPr id="4" name="Date Placeholder 3">
            <a:extLst>
              <a:ext uri="{FF2B5EF4-FFF2-40B4-BE49-F238E27FC236}">
                <a16:creationId xmlns:a16="http://schemas.microsoft.com/office/drawing/2014/main" id="{5805CD49-D87C-8F4F-9C57-6D650F75EB6B}"/>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91F14044-F881-B846-82B9-57B89E83F7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A86E9A-2B24-4144-8B03-3C547A7289CB}"/>
              </a:ext>
            </a:extLst>
          </p:cNvPr>
          <p:cNvSpPr>
            <a:spLocks noGrp="1"/>
          </p:cNvSpPr>
          <p:nvPr>
            <p:ph type="sldNum" sz="quarter" idx="12"/>
          </p:nvPr>
        </p:nvSpPr>
        <p:spPr/>
        <p:txBody>
          <a:bodyPr/>
          <a:lstStyle/>
          <a:p>
            <a:fld id="{3F2CC1A4-3628-4009-A3B0-E0FB77C012B6}" type="slidenum">
              <a:rPr lang="en-US" smtClean="0"/>
              <a:pPr/>
              <a:t>16</a:t>
            </a:fld>
            <a:endParaRPr lang="en-US" dirty="0"/>
          </a:p>
        </p:txBody>
      </p:sp>
    </p:spTree>
    <p:extLst>
      <p:ext uri="{BB962C8B-B14F-4D97-AF65-F5344CB8AC3E}">
        <p14:creationId xmlns:p14="http://schemas.microsoft.com/office/powerpoint/2010/main" val="1576544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515" y="106681"/>
            <a:ext cx="8481060" cy="1301495"/>
          </a:xfrm>
        </p:spPr>
        <p:txBody>
          <a:bodyPr>
            <a:normAutofit/>
          </a:bodyPr>
          <a:lstStyle/>
          <a:p>
            <a:r>
              <a:rPr lang="en-US" sz="2700" dirty="0">
                <a:latin typeface="Abadi MT Condensed Extra Bold" charset="0"/>
                <a:ea typeface="Abadi MT Condensed Extra Bold" charset="0"/>
                <a:cs typeface="Abadi MT Condensed Extra Bold" charset="0"/>
              </a:rPr>
              <a:t>Outline: An attitude in keeping with the perfect law of liberty</a:t>
            </a:r>
          </a:p>
        </p:txBody>
      </p:sp>
      <p:sp>
        <p:nvSpPr>
          <p:cNvPr id="3" name="Content Placeholder 2"/>
          <p:cNvSpPr>
            <a:spLocks noGrp="1"/>
          </p:cNvSpPr>
          <p:nvPr>
            <p:ph idx="1"/>
          </p:nvPr>
        </p:nvSpPr>
        <p:spPr>
          <a:xfrm>
            <a:off x="152400" y="1600201"/>
            <a:ext cx="8991600" cy="3124200"/>
          </a:xfrm>
        </p:spPr>
        <p:txBody>
          <a:bodyPr>
            <a:normAutofit fontScale="77500" lnSpcReduction="20000"/>
          </a:bodyPr>
          <a:lstStyle/>
          <a:p>
            <a:pPr marL="385763" indent="-385763">
              <a:buFont typeface="+mj-lt"/>
              <a:buAutoNum type="arabicPeriod"/>
            </a:pPr>
            <a:r>
              <a:rPr lang="en-US" sz="2800" b="1" dirty="0"/>
              <a:t>1:1-11</a:t>
            </a:r>
            <a:r>
              <a:rPr lang="en-US" sz="2800" dirty="0"/>
              <a:t> 	</a:t>
            </a:r>
            <a:r>
              <a:rPr lang="en-US" sz="2800" b="1" dirty="0"/>
              <a:t>--- The proper attitude toward trials from without</a:t>
            </a:r>
          </a:p>
          <a:p>
            <a:pPr marL="385763" indent="-385763">
              <a:buFont typeface="+mj-lt"/>
              <a:buAutoNum type="arabicPeriod"/>
            </a:pPr>
            <a:r>
              <a:rPr lang="en-US" sz="2800" b="1" dirty="0"/>
              <a:t>1:12-18 	--- The proper attitude toward trials from within</a:t>
            </a:r>
          </a:p>
          <a:p>
            <a:pPr marL="385763" indent="-385763">
              <a:buFont typeface="+mj-lt"/>
              <a:buAutoNum type="arabicPeriod"/>
            </a:pPr>
            <a:r>
              <a:rPr lang="en-US" sz="2800" b="1" dirty="0"/>
              <a:t>1:19-21 	--- The proper attitude toward the rich and poor</a:t>
            </a:r>
          </a:p>
          <a:p>
            <a:pPr marL="385763" indent="-385763">
              <a:buFont typeface="+mj-lt"/>
              <a:buAutoNum type="arabicPeriod"/>
            </a:pPr>
            <a:r>
              <a:rPr lang="en-US" sz="2800" b="1" dirty="0"/>
              <a:t>2:1-13 	--- The proper attitude toward faith (works)</a:t>
            </a:r>
          </a:p>
          <a:p>
            <a:pPr marL="385763" indent="-385763">
              <a:buFont typeface="+mj-lt"/>
              <a:buAutoNum type="arabicPeriod"/>
            </a:pPr>
            <a:r>
              <a:rPr lang="en-US" sz="2800" b="1" dirty="0"/>
              <a:t>3:1-12 	--- The proper attitude toward the use of the tongue</a:t>
            </a:r>
          </a:p>
          <a:p>
            <a:pPr marL="385763" indent="-385763">
              <a:buFont typeface="+mj-lt"/>
              <a:buAutoNum type="arabicPeriod"/>
            </a:pPr>
            <a:r>
              <a:rPr lang="en-US" sz="2800" b="1" dirty="0"/>
              <a:t>3:13-18 	--- The proper attitude of a wise teacher</a:t>
            </a:r>
          </a:p>
          <a:p>
            <a:pPr marL="385763" indent="-385763">
              <a:buFont typeface="+mj-lt"/>
              <a:buAutoNum type="arabicPeriod"/>
            </a:pPr>
            <a:r>
              <a:rPr lang="en-US" sz="2800" b="1" dirty="0"/>
              <a:t>4:1-7 	--- The proper attitude toward worldly lusts</a:t>
            </a:r>
          </a:p>
          <a:p>
            <a:pPr marL="385763" indent="-385763">
              <a:buFont typeface="+mj-lt"/>
              <a:buAutoNum type="arabicPeriod"/>
            </a:pPr>
            <a:r>
              <a:rPr lang="en-US" sz="2800" b="1" dirty="0"/>
              <a:t>4:8-17 	--- The proper attitude toward dependence on God</a:t>
            </a:r>
          </a:p>
          <a:p>
            <a:pPr marL="385763" indent="-385763">
              <a:buFont typeface="+mj-lt"/>
              <a:buAutoNum type="arabicPeriod"/>
            </a:pPr>
            <a:r>
              <a:rPr lang="en-US" sz="2800" b="1" dirty="0"/>
              <a:t>5:1-12 	--- The proper attitude toward trusting in material wealth</a:t>
            </a:r>
          </a:p>
          <a:p>
            <a:pPr marL="385763" indent="-385763">
              <a:buFont typeface="+mj-lt"/>
              <a:buAutoNum type="arabicPeriod"/>
            </a:pPr>
            <a:r>
              <a:rPr lang="en-US" sz="2800" b="1" dirty="0"/>
              <a:t>5:13-18 	--- The proper attitude toward prayer</a:t>
            </a:r>
          </a:p>
          <a:p>
            <a:pPr marL="385763" indent="-385763">
              <a:buFont typeface="+mj-lt"/>
              <a:buAutoNum type="arabicPeriod"/>
            </a:pPr>
            <a:endParaRPr lang="en-US" sz="3400" b="1" dirty="0"/>
          </a:p>
          <a:p>
            <a:pPr marL="385763" indent="-385763">
              <a:buFont typeface="+mj-lt"/>
              <a:buAutoNum type="arabicPeriod"/>
            </a:pPr>
            <a:endParaRPr lang="en-US" dirty="0"/>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8D891-E008-3743-B929-E2F2CB9F59BB}" type="slidenum">
              <a:rPr lang="en-US" smtClean="0"/>
              <a:t>17</a:t>
            </a:fld>
            <a:endParaRPr lang="en-US" dirty="0"/>
          </a:p>
        </p:txBody>
      </p:sp>
      <p:sp>
        <p:nvSpPr>
          <p:cNvPr id="9" name="TextBox 8">
            <a:extLst>
              <a:ext uri="{FF2B5EF4-FFF2-40B4-BE49-F238E27FC236}">
                <a16:creationId xmlns:a16="http://schemas.microsoft.com/office/drawing/2014/main" id="{66D53A41-B431-1348-862C-5D07B7446CE2}"/>
              </a:ext>
            </a:extLst>
          </p:cNvPr>
          <p:cNvSpPr txBox="1"/>
          <p:nvPr/>
        </p:nvSpPr>
        <p:spPr>
          <a:xfrm>
            <a:off x="333375" y="4735162"/>
            <a:ext cx="8458200" cy="1446550"/>
          </a:xfrm>
          <a:prstGeom prst="rect">
            <a:avLst/>
          </a:prstGeom>
          <a:solidFill>
            <a:schemeClr val="accent1"/>
          </a:solidFill>
          <a:ln>
            <a:solidFill>
              <a:schemeClr val="bg1"/>
            </a:solidFill>
          </a:ln>
        </p:spPr>
        <p:txBody>
          <a:bodyPr wrap="square" rtlCol="0">
            <a:spAutoFit/>
          </a:bodyPr>
          <a:lstStyle/>
          <a:p>
            <a:r>
              <a:rPr lang="en-US" sz="2200" b="1" dirty="0"/>
              <a:t>Robert Harkrider’s comments about the theme of the Epistle: “James  is about attitudes essential in keeping the perfect law of liberty</a:t>
            </a:r>
            <a:r>
              <a:rPr lang="is-IS" sz="2200" b="1"/>
              <a:t>…the word “law” is found ten times in this letter, and each time it refers to the “perfect law of liberty...”</a:t>
            </a:r>
            <a:r>
              <a:rPr lang="en-US" sz="2000" b="1" dirty="0"/>
              <a:t> </a:t>
            </a:r>
            <a:r>
              <a:rPr lang="en-US" sz="2000" dirty="0"/>
              <a:t>(Workbook commentary, page 83) .   </a:t>
            </a:r>
          </a:p>
        </p:txBody>
      </p:sp>
    </p:spTree>
    <p:extLst>
      <p:ext uri="{BB962C8B-B14F-4D97-AF65-F5344CB8AC3E}">
        <p14:creationId xmlns:p14="http://schemas.microsoft.com/office/powerpoint/2010/main" val="65653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B52F8-5975-2A44-B1E7-88A50943E749}"/>
              </a:ext>
            </a:extLst>
          </p:cNvPr>
          <p:cNvSpPr>
            <a:spLocks noGrp="1"/>
          </p:cNvSpPr>
          <p:nvPr>
            <p:ph type="title"/>
          </p:nvPr>
        </p:nvSpPr>
        <p:spPr>
          <a:xfrm>
            <a:off x="76200" y="106681"/>
            <a:ext cx="8862060" cy="1301495"/>
          </a:xfrm>
        </p:spPr>
        <p:txBody>
          <a:bodyPr>
            <a:normAutofit/>
          </a:bodyPr>
          <a:lstStyle/>
          <a:p>
            <a:r>
              <a:rPr lang="en-US" sz="2800" dirty="0"/>
              <a:t> “Growing Slowly Wise” </a:t>
            </a:r>
            <a:r>
              <a:rPr lang="en-US" sz="1800" dirty="0"/>
              <a:t>--- From Ross’s notes </a:t>
            </a:r>
            <a:endParaRPr lang="en-US" sz="2800" dirty="0"/>
          </a:p>
        </p:txBody>
      </p:sp>
      <p:sp>
        <p:nvSpPr>
          <p:cNvPr id="3" name="Content Placeholder 2">
            <a:extLst>
              <a:ext uri="{FF2B5EF4-FFF2-40B4-BE49-F238E27FC236}">
                <a16:creationId xmlns:a16="http://schemas.microsoft.com/office/drawing/2014/main" id="{408337F4-FC4E-E148-A781-16ECA81A599B}"/>
              </a:ext>
            </a:extLst>
          </p:cNvPr>
          <p:cNvSpPr>
            <a:spLocks noGrp="1"/>
          </p:cNvSpPr>
          <p:nvPr>
            <p:ph idx="1"/>
          </p:nvPr>
        </p:nvSpPr>
        <p:spPr>
          <a:xfrm>
            <a:off x="304800" y="1600201"/>
            <a:ext cx="8382000" cy="4800600"/>
          </a:xfrm>
        </p:spPr>
        <p:txBody>
          <a:bodyPr>
            <a:normAutofit lnSpcReduction="10000"/>
          </a:bodyPr>
          <a:lstStyle/>
          <a:p>
            <a:pPr marL="633222" indent="-514350">
              <a:buFont typeface="+mj-lt"/>
              <a:buAutoNum type="arabicPeriod"/>
            </a:pPr>
            <a:r>
              <a:rPr lang="en-US" sz="2200" b="1" dirty="0"/>
              <a:t>Suffering Successfully (1:1-4)</a:t>
            </a:r>
          </a:p>
          <a:p>
            <a:pPr marL="633222" indent="-514350">
              <a:buFont typeface="+mj-lt"/>
              <a:buAutoNum type="arabicPeriod"/>
            </a:pPr>
            <a:r>
              <a:rPr lang="en-US" sz="2200" b="1" dirty="0"/>
              <a:t>Wising Up (1:5-8)</a:t>
            </a:r>
          </a:p>
          <a:p>
            <a:pPr marL="633222" indent="-514350">
              <a:buFont typeface="+mj-lt"/>
              <a:buAutoNum type="arabicPeriod"/>
            </a:pPr>
            <a:r>
              <a:rPr lang="en-US" sz="2200" b="1" dirty="0"/>
              <a:t>Rich Man/ Poor Man (1:9-12)</a:t>
            </a:r>
          </a:p>
          <a:p>
            <a:pPr marL="633222" indent="-514350">
              <a:buFont typeface="+mj-lt"/>
              <a:buAutoNum type="arabicPeriod"/>
            </a:pPr>
            <a:r>
              <a:rPr lang="en-US" sz="2200" b="1" dirty="0"/>
              <a:t>The Victory Over Sin (1:13-16)</a:t>
            </a:r>
          </a:p>
          <a:p>
            <a:pPr marL="633222" indent="-514350">
              <a:buFont typeface="+mj-lt"/>
              <a:buAutoNum type="arabicPeriod"/>
            </a:pPr>
            <a:r>
              <a:rPr lang="en-US" sz="2200" b="1" dirty="0"/>
              <a:t>Obedience, The Road to Freedom (1:17-22)</a:t>
            </a:r>
          </a:p>
          <a:p>
            <a:pPr marL="633222" indent="-514350">
              <a:buFont typeface="+mj-lt"/>
              <a:buAutoNum type="arabicPeriod"/>
            </a:pPr>
            <a:r>
              <a:rPr lang="en-US" sz="2200" b="1" dirty="0"/>
              <a:t>The Sin of Favoritism (2:1-13)</a:t>
            </a:r>
          </a:p>
          <a:p>
            <a:pPr marL="633222" indent="-514350">
              <a:buFont typeface="+mj-lt"/>
              <a:buAutoNum type="arabicPeriod"/>
            </a:pPr>
            <a:r>
              <a:rPr lang="en-US" sz="2200" b="1" dirty="0"/>
              <a:t>When Faith Makes A Difference (2:4-26)</a:t>
            </a:r>
          </a:p>
          <a:p>
            <a:pPr marL="633222" indent="-514350">
              <a:buFont typeface="+mj-lt"/>
              <a:buAutoNum type="arabicPeriod"/>
            </a:pPr>
            <a:r>
              <a:rPr lang="en-US" sz="2200" b="1" dirty="0"/>
              <a:t>Bridling the Tongue (3:1-12)</a:t>
            </a:r>
          </a:p>
          <a:p>
            <a:pPr marL="633222" indent="-514350">
              <a:buFont typeface="+mj-lt"/>
              <a:buAutoNum type="arabicPeriod"/>
            </a:pPr>
            <a:r>
              <a:rPr lang="en-US" sz="2200" b="1" dirty="0"/>
              <a:t>Two Kinds of Wisdom (3:13-18)</a:t>
            </a:r>
          </a:p>
          <a:p>
            <a:pPr marL="633222" indent="-514350">
              <a:buFont typeface="+mj-lt"/>
              <a:buAutoNum type="arabicPeriod"/>
            </a:pPr>
            <a:r>
              <a:rPr lang="en-US" sz="2200" b="1" dirty="0"/>
              <a:t>Why Can’t We All Get Along? (4:1-10)</a:t>
            </a:r>
          </a:p>
          <a:p>
            <a:pPr marL="633222" indent="-514350">
              <a:buFont typeface="+mj-lt"/>
              <a:buAutoNum type="arabicPeriod"/>
            </a:pPr>
            <a:r>
              <a:rPr lang="en-US" sz="2200" b="1" dirty="0"/>
              <a:t>Playing God (4:11-17)</a:t>
            </a:r>
          </a:p>
          <a:p>
            <a:pPr marL="633222" indent="-514350">
              <a:buFont typeface="+mj-lt"/>
              <a:buAutoNum type="arabicPeriod"/>
            </a:pPr>
            <a:r>
              <a:rPr lang="en-US" sz="2200" b="1" dirty="0"/>
              <a:t>How to Do Right When I Have Been Wronged (5:1-12)</a:t>
            </a:r>
          </a:p>
          <a:p>
            <a:pPr marL="633222" indent="-514350">
              <a:buFont typeface="+mj-lt"/>
              <a:buAutoNum type="arabicPeriod"/>
            </a:pPr>
            <a:r>
              <a:rPr lang="en-US" sz="2200" b="1" dirty="0"/>
              <a:t>The Solutions  to Suffering and Sickness (5:13-18)</a:t>
            </a:r>
          </a:p>
          <a:p>
            <a:pPr marL="633222" indent="-514350">
              <a:buFont typeface="+mj-lt"/>
              <a:buAutoNum type="arabicPeriod"/>
            </a:pPr>
            <a:r>
              <a:rPr lang="en-US" sz="2200" b="1" dirty="0"/>
              <a:t>Confessing Your Faults (5:16)</a:t>
            </a:r>
          </a:p>
          <a:p>
            <a:pPr marL="633222" indent="-514350">
              <a:buFont typeface="+mj-lt"/>
              <a:buAutoNum type="arabicPeriod"/>
            </a:pPr>
            <a:r>
              <a:rPr lang="en-US" sz="2200" b="1" dirty="0"/>
              <a:t>Final Words --- Patience in Correction (5:19-20)</a:t>
            </a:r>
          </a:p>
          <a:p>
            <a:pPr marL="633222" indent="-514350">
              <a:buFont typeface="+mj-lt"/>
              <a:buAutoNum type="arabicPeriod"/>
            </a:pPr>
            <a:endParaRPr lang="en-US" sz="2400" dirty="0"/>
          </a:p>
        </p:txBody>
      </p:sp>
      <p:sp>
        <p:nvSpPr>
          <p:cNvPr id="4" name="Date Placeholder 3">
            <a:extLst>
              <a:ext uri="{FF2B5EF4-FFF2-40B4-BE49-F238E27FC236}">
                <a16:creationId xmlns:a16="http://schemas.microsoft.com/office/drawing/2014/main" id="{37A9D664-4748-3147-B563-A403F671EC5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E8416FF-3C07-4542-9F87-99EF386F5D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55802C-06E7-5F4D-A77D-774D10BFB539}"/>
              </a:ext>
            </a:extLst>
          </p:cNvPr>
          <p:cNvSpPr>
            <a:spLocks noGrp="1"/>
          </p:cNvSpPr>
          <p:nvPr>
            <p:ph type="sldNum" sz="quarter" idx="12"/>
          </p:nvPr>
        </p:nvSpPr>
        <p:spPr/>
        <p:txBody>
          <a:bodyPr/>
          <a:lstStyle/>
          <a:p>
            <a:fld id="{3F2CC1A4-3628-4009-A3B0-E0FB77C012B6}" type="slidenum">
              <a:rPr lang="en-US" smtClean="0"/>
              <a:pPr/>
              <a:t>18</a:t>
            </a:fld>
            <a:endParaRPr lang="en-US" dirty="0"/>
          </a:p>
        </p:txBody>
      </p:sp>
    </p:spTree>
    <p:extLst>
      <p:ext uri="{BB962C8B-B14F-4D97-AF65-F5344CB8AC3E}">
        <p14:creationId xmlns:p14="http://schemas.microsoft.com/office/powerpoint/2010/main" val="122420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James</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cxnSp>
        <p:nvCxnSpPr>
          <p:cNvPr id="5" name="Straight Connector 4"/>
          <p:cNvCxnSpPr/>
          <p:nvPr/>
        </p:nvCxnSpPr>
        <p:spPr>
          <a:xfrm rot="5400000">
            <a:off x="-1905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3000" y="4267200"/>
            <a:ext cx="3048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143000" y="6553200"/>
            <a:ext cx="7391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638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60960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886200"/>
            <a:ext cx="2209800" cy="369332"/>
          </a:xfrm>
          <a:prstGeom prst="rect">
            <a:avLst/>
          </a:prstGeom>
          <a:noFill/>
        </p:spPr>
        <p:txBody>
          <a:bodyPr wrap="square" rtlCol="0">
            <a:spAutoFit/>
          </a:bodyPr>
          <a:lstStyle/>
          <a:p>
            <a:r>
              <a:rPr lang="en-US" dirty="0"/>
              <a:t>      </a:t>
            </a:r>
            <a:r>
              <a:rPr lang="en-US" sz="1600" b="1" dirty="0"/>
              <a:t>Chapter  1</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7145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410200" y="26670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276600" y="3886200"/>
            <a:ext cx="3276600" cy="338554"/>
          </a:xfrm>
          <a:prstGeom prst="rect">
            <a:avLst/>
          </a:prstGeom>
          <a:noFill/>
        </p:spPr>
        <p:txBody>
          <a:bodyPr wrap="square" rtlCol="0">
            <a:spAutoFit/>
          </a:bodyPr>
          <a:lstStyle/>
          <a:p>
            <a:r>
              <a:rPr lang="en-US" sz="1600" b="1" dirty="0"/>
              <a:t>  Chapter 2</a:t>
            </a:r>
          </a:p>
        </p:txBody>
      </p:sp>
      <p:sp>
        <p:nvSpPr>
          <p:cNvPr id="52" name="TextBox 51"/>
          <p:cNvSpPr txBox="1"/>
          <p:nvPr/>
        </p:nvSpPr>
        <p:spPr>
          <a:xfrm>
            <a:off x="5105400" y="3886200"/>
            <a:ext cx="3429000" cy="338554"/>
          </a:xfrm>
          <a:prstGeom prst="rect">
            <a:avLst/>
          </a:prstGeom>
          <a:noFill/>
        </p:spPr>
        <p:txBody>
          <a:bodyPr wrap="square" rtlCol="0">
            <a:spAutoFit/>
          </a:bodyPr>
          <a:lstStyle/>
          <a:p>
            <a:r>
              <a:rPr lang="en-US" sz="1600" dirty="0"/>
              <a:t> </a:t>
            </a:r>
            <a:r>
              <a:rPr lang="en-US" sz="1600" b="1" dirty="0"/>
              <a:t>Chapter 3-4</a:t>
            </a:r>
          </a:p>
        </p:txBody>
      </p:sp>
      <p:sp>
        <p:nvSpPr>
          <p:cNvPr id="44" name="TextBox 43"/>
          <p:cNvSpPr txBox="1"/>
          <p:nvPr/>
        </p:nvSpPr>
        <p:spPr>
          <a:xfrm>
            <a:off x="152400" y="838200"/>
            <a:ext cx="799475" cy="646331"/>
          </a:xfrm>
          <a:prstGeom prst="rect">
            <a:avLst/>
          </a:prstGeom>
          <a:noFill/>
        </p:spPr>
        <p:txBody>
          <a:bodyPr wrap="square" rtlCol="0">
            <a:spAutoFit/>
          </a:bodyPr>
          <a:lstStyle/>
          <a:p>
            <a:r>
              <a:rPr lang="en-US" b="1" dirty="0"/>
              <a:t>   62</a:t>
            </a:r>
          </a:p>
          <a:p>
            <a:r>
              <a:rPr lang="en-US" b="1" dirty="0"/>
              <a:t>  A.D.</a:t>
            </a:r>
          </a:p>
        </p:txBody>
      </p:sp>
      <p:sp>
        <p:nvSpPr>
          <p:cNvPr id="61" name="TextBox 60"/>
          <p:cNvSpPr txBox="1"/>
          <p:nvPr/>
        </p:nvSpPr>
        <p:spPr>
          <a:xfrm>
            <a:off x="1371600" y="1447800"/>
            <a:ext cx="1923679" cy="584775"/>
          </a:xfrm>
          <a:prstGeom prst="rect">
            <a:avLst/>
          </a:prstGeom>
          <a:noFill/>
        </p:spPr>
        <p:txBody>
          <a:bodyPr wrap="square" rtlCol="0">
            <a:spAutoFit/>
          </a:bodyPr>
          <a:lstStyle/>
          <a:p>
            <a:r>
              <a:rPr lang="en-US" sz="1600" b="1" i="1" dirty="0"/>
              <a:t>When stretched it</a:t>
            </a:r>
          </a:p>
          <a:p>
            <a:r>
              <a:rPr lang="en-US" sz="1600" b="1" i="1" dirty="0">
                <a:solidFill>
                  <a:srgbClr val="FFFF00"/>
                </a:solidFill>
              </a:rPr>
              <a:t>    </a:t>
            </a:r>
            <a:r>
              <a:rPr lang="en-US" sz="1600" b="1" i="1" dirty="0"/>
              <a:t>doesn’t break </a:t>
            </a:r>
          </a:p>
        </p:txBody>
      </p:sp>
      <p:sp>
        <p:nvSpPr>
          <p:cNvPr id="63" name="TextBox 62"/>
          <p:cNvSpPr txBox="1"/>
          <p:nvPr/>
        </p:nvSpPr>
        <p:spPr>
          <a:xfrm>
            <a:off x="0" y="1524000"/>
            <a:ext cx="1426364" cy="369332"/>
          </a:xfrm>
          <a:prstGeom prst="rect">
            <a:avLst/>
          </a:prstGeom>
          <a:noFill/>
        </p:spPr>
        <p:txBody>
          <a:bodyPr wrap="square" rtlCol="0">
            <a:spAutoFit/>
          </a:bodyPr>
          <a:lstStyle/>
          <a:p>
            <a:r>
              <a:rPr lang="en-US" dirty="0">
                <a:latin typeface="Arial Black" pitchFamily="34" charset="0"/>
              </a:rPr>
              <a:t>  Faith…</a:t>
            </a:r>
          </a:p>
        </p:txBody>
      </p:sp>
      <p:cxnSp>
        <p:nvCxnSpPr>
          <p:cNvPr id="81" name="Straight Connector 80"/>
          <p:cNvCxnSpPr/>
          <p:nvPr/>
        </p:nvCxnSpPr>
        <p:spPr>
          <a:xfrm>
            <a:off x="228600" y="1981200"/>
            <a:ext cx="8534400"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0" y="2057400"/>
            <a:ext cx="1271731" cy="369332"/>
          </a:xfrm>
          <a:prstGeom prst="rect">
            <a:avLst/>
          </a:prstGeom>
          <a:noFill/>
        </p:spPr>
        <p:txBody>
          <a:bodyPr wrap="square" rtlCol="0">
            <a:spAutoFit/>
          </a:bodyPr>
          <a:lstStyle/>
          <a:p>
            <a:r>
              <a:rPr lang="en-US" dirty="0">
                <a:latin typeface="Arial Black" pitchFamily="34" charset="0"/>
              </a:rPr>
              <a:t> Deeds…</a:t>
            </a:r>
          </a:p>
        </p:txBody>
      </p:sp>
      <p:cxnSp>
        <p:nvCxnSpPr>
          <p:cNvPr id="92" name="Straight Connector 91"/>
          <p:cNvCxnSpPr/>
          <p:nvPr/>
        </p:nvCxnSpPr>
        <p:spPr>
          <a:xfrm>
            <a:off x="228600" y="2514600"/>
            <a:ext cx="8458200"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3543300" y="2781300"/>
            <a:ext cx="27432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010400" y="3886200"/>
            <a:ext cx="1010085" cy="338554"/>
          </a:xfrm>
          <a:prstGeom prst="rect">
            <a:avLst/>
          </a:prstGeom>
          <a:noFill/>
        </p:spPr>
        <p:txBody>
          <a:bodyPr wrap="none" rtlCol="0">
            <a:spAutoFit/>
          </a:bodyPr>
          <a:lstStyle/>
          <a:p>
            <a:r>
              <a:rPr lang="en-US" sz="1600" b="1" dirty="0"/>
              <a:t>Chapter 5</a:t>
            </a:r>
          </a:p>
        </p:txBody>
      </p:sp>
      <p:sp>
        <p:nvSpPr>
          <p:cNvPr id="97" name="TextBox 96"/>
          <p:cNvSpPr txBox="1"/>
          <p:nvPr/>
        </p:nvSpPr>
        <p:spPr>
          <a:xfrm>
            <a:off x="3352800" y="1447800"/>
            <a:ext cx="1555234" cy="584775"/>
          </a:xfrm>
          <a:prstGeom prst="rect">
            <a:avLst/>
          </a:prstGeom>
          <a:noFill/>
        </p:spPr>
        <p:txBody>
          <a:bodyPr wrap="square" rtlCol="0">
            <a:spAutoFit/>
          </a:bodyPr>
          <a:lstStyle/>
          <a:p>
            <a:r>
              <a:rPr lang="en-US" sz="1600" b="1" i="1" dirty="0"/>
              <a:t>When pressed it</a:t>
            </a:r>
          </a:p>
          <a:p>
            <a:r>
              <a:rPr lang="en-US" sz="1600" b="1" i="1" dirty="0"/>
              <a:t>     doesn’t fail</a:t>
            </a:r>
          </a:p>
        </p:txBody>
      </p:sp>
      <p:sp>
        <p:nvSpPr>
          <p:cNvPr id="98" name="TextBox 97"/>
          <p:cNvSpPr txBox="1"/>
          <p:nvPr/>
        </p:nvSpPr>
        <p:spPr>
          <a:xfrm>
            <a:off x="5181600" y="1447800"/>
            <a:ext cx="1763753" cy="584775"/>
          </a:xfrm>
          <a:prstGeom prst="rect">
            <a:avLst/>
          </a:prstGeom>
          <a:noFill/>
        </p:spPr>
        <p:txBody>
          <a:bodyPr wrap="none" rtlCol="0">
            <a:spAutoFit/>
          </a:bodyPr>
          <a:lstStyle/>
          <a:p>
            <a:r>
              <a:rPr lang="en-US" sz="1600" b="1" i="1" dirty="0"/>
              <a:t>When expressed it</a:t>
            </a:r>
          </a:p>
          <a:p>
            <a:r>
              <a:rPr lang="en-US" sz="1600" b="1" i="1" dirty="0"/>
              <a:t>   doesn’t explode</a:t>
            </a:r>
          </a:p>
        </p:txBody>
      </p:sp>
      <p:sp>
        <p:nvSpPr>
          <p:cNvPr id="101" name="TextBox 100"/>
          <p:cNvSpPr txBox="1"/>
          <p:nvPr/>
        </p:nvSpPr>
        <p:spPr>
          <a:xfrm>
            <a:off x="7086600" y="1447800"/>
            <a:ext cx="1717996" cy="584775"/>
          </a:xfrm>
          <a:prstGeom prst="rect">
            <a:avLst/>
          </a:prstGeom>
          <a:noFill/>
        </p:spPr>
        <p:txBody>
          <a:bodyPr wrap="square" rtlCol="0">
            <a:spAutoFit/>
          </a:bodyPr>
          <a:lstStyle/>
          <a:p>
            <a:r>
              <a:rPr lang="en-US" sz="1600" b="1" i="1" dirty="0"/>
              <a:t>When diseased it</a:t>
            </a:r>
          </a:p>
          <a:p>
            <a:r>
              <a:rPr lang="en-US" sz="1600" b="1" i="1" dirty="0"/>
              <a:t>     doesn’t panic</a:t>
            </a:r>
          </a:p>
        </p:txBody>
      </p:sp>
      <p:sp>
        <p:nvSpPr>
          <p:cNvPr id="102" name="TextBox 101"/>
          <p:cNvSpPr txBox="1"/>
          <p:nvPr/>
        </p:nvSpPr>
        <p:spPr>
          <a:xfrm>
            <a:off x="1447800" y="1981200"/>
            <a:ext cx="1243930" cy="584775"/>
          </a:xfrm>
          <a:prstGeom prst="rect">
            <a:avLst/>
          </a:prstGeom>
          <a:noFill/>
        </p:spPr>
        <p:txBody>
          <a:bodyPr wrap="square" rtlCol="0">
            <a:spAutoFit/>
          </a:bodyPr>
          <a:lstStyle/>
          <a:p>
            <a:r>
              <a:rPr lang="en-US" sz="1600" b="1" i="1" dirty="0"/>
              <a:t>     Authentic</a:t>
            </a:r>
          </a:p>
          <a:p>
            <a:r>
              <a:rPr lang="en-US" sz="1600" b="1" i="1" dirty="0"/>
              <a:t>      stability</a:t>
            </a:r>
          </a:p>
        </p:txBody>
      </p:sp>
      <p:sp>
        <p:nvSpPr>
          <p:cNvPr id="103" name="TextBox 102"/>
          <p:cNvSpPr txBox="1"/>
          <p:nvPr/>
        </p:nvSpPr>
        <p:spPr>
          <a:xfrm>
            <a:off x="3429000" y="1981200"/>
            <a:ext cx="1316295" cy="584775"/>
          </a:xfrm>
          <a:prstGeom prst="rect">
            <a:avLst/>
          </a:prstGeom>
          <a:noFill/>
        </p:spPr>
        <p:txBody>
          <a:bodyPr wrap="square" rtlCol="0">
            <a:spAutoFit/>
          </a:bodyPr>
          <a:lstStyle/>
          <a:p>
            <a:r>
              <a:rPr lang="en-US" sz="1600" b="1" i="1" dirty="0">
                <a:solidFill>
                  <a:srgbClr val="FFFF00"/>
                </a:solidFill>
              </a:rPr>
              <a:t>  </a:t>
            </a:r>
            <a:r>
              <a:rPr lang="en-US" sz="1600" b="1" i="1" dirty="0"/>
              <a:t>Authentic</a:t>
            </a:r>
          </a:p>
          <a:p>
            <a:r>
              <a:rPr lang="en-US" sz="1600" b="1" i="1" dirty="0"/>
              <a:t>       love</a:t>
            </a:r>
          </a:p>
        </p:txBody>
      </p:sp>
      <p:sp>
        <p:nvSpPr>
          <p:cNvPr id="105" name="TextBox 104"/>
          <p:cNvSpPr txBox="1"/>
          <p:nvPr/>
        </p:nvSpPr>
        <p:spPr>
          <a:xfrm>
            <a:off x="4876800" y="1964060"/>
            <a:ext cx="2438400" cy="601916"/>
          </a:xfrm>
          <a:prstGeom prst="rect">
            <a:avLst/>
          </a:prstGeom>
          <a:noFill/>
        </p:spPr>
        <p:txBody>
          <a:bodyPr wrap="square" rtlCol="0">
            <a:spAutoFit/>
          </a:bodyPr>
          <a:lstStyle/>
          <a:p>
            <a:r>
              <a:rPr lang="en-US" sz="1600" b="1" i="1" dirty="0">
                <a:solidFill>
                  <a:srgbClr val="FFFF00"/>
                </a:solidFill>
              </a:rPr>
              <a:t>         </a:t>
            </a:r>
            <a:r>
              <a:rPr lang="en-US" sz="1600" b="1" i="1" dirty="0"/>
              <a:t>Authentic</a:t>
            </a:r>
          </a:p>
          <a:p>
            <a:r>
              <a:rPr lang="en-US" sz="1600" b="1" i="1" dirty="0"/>
              <a:t> control and authority</a:t>
            </a:r>
            <a:r>
              <a:rPr lang="en-US" sz="1600" b="1" i="1" dirty="0">
                <a:solidFill>
                  <a:srgbClr val="FFFF00"/>
                </a:solidFill>
              </a:rPr>
              <a:t> </a:t>
            </a:r>
          </a:p>
        </p:txBody>
      </p:sp>
      <p:sp>
        <p:nvSpPr>
          <p:cNvPr id="106" name="TextBox 105"/>
          <p:cNvSpPr txBox="1"/>
          <p:nvPr/>
        </p:nvSpPr>
        <p:spPr>
          <a:xfrm>
            <a:off x="7086600" y="1981200"/>
            <a:ext cx="1371600" cy="584775"/>
          </a:xfrm>
          <a:prstGeom prst="rect">
            <a:avLst/>
          </a:prstGeom>
          <a:noFill/>
        </p:spPr>
        <p:txBody>
          <a:bodyPr wrap="square" rtlCol="0">
            <a:spAutoFit/>
          </a:bodyPr>
          <a:lstStyle/>
          <a:p>
            <a:r>
              <a:rPr lang="en-US" sz="1600" b="1" i="1" dirty="0">
                <a:solidFill>
                  <a:srgbClr val="FFFF00"/>
                </a:solidFill>
              </a:rPr>
              <a:t>    </a:t>
            </a:r>
            <a:r>
              <a:rPr lang="en-US" sz="1600" b="1" i="1" dirty="0"/>
              <a:t>Authentic</a:t>
            </a:r>
          </a:p>
          <a:p>
            <a:r>
              <a:rPr lang="en-US" sz="1600" b="1" i="1" dirty="0"/>
              <a:t>     patience </a:t>
            </a:r>
          </a:p>
        </p:txBody>
      </p:sp>
      <p:sp>
        <p:nvSpPr>
          <p:cNvPr id="107" name="TextBox 106"/>
          <p:cNvSpPr txBox="1"/>
          <p:nvPr/>
        </p:nvSpPr>
        <p:spPr>
          <a:xfrm>
            <a:off x="1371600" y="2590800"/>
            <a:ext cx="1600200" cy="1200329"/>
          </a:xfrm>
          <a:prstGeom prst="rect">
            <a:avLst/>
          </a:prstGeom>
          <a:noFill/>
        </p:spPr>
        <p:txBody>
          <a:bodyPr wrap="square" rtlCol="0">
            <a:spAutoFit/>
          </a:bodyPr>
          <a:lstStyle/>
          <a:p>
            <a:pPr>
              <a:buFont typeface="Arial" pitchFamily="34" charset="0"/>
              <a:buChar char="•"/>
            </a:pPr>
            <a:r>
              <a:rPr lang="en-US" dirty="0"/>
              <a:t>Greeting</a:t>
            </a:r>
          </a:p>
          <a:p>
            <a:pPr>
              <a:buFont typeface="Arial" pitchFamily="34" charset="0"/>
              <a:buChar char="•"/>
            </a:pPr>
            <a:r>
              <a:rPr lang="en-US" dirty="0"/>
              <a:t>Trials</a:t>
            </a:r>
          </a:p>
          <a:p>
            <a:pPr>
              <a:buFont typeface="Arial" pitchFamily="34" charset="0"/>
              <a:buChar char="•"/>
            </a:pPr>
            <a:r>
              <a:rPr lang="en-US" dirty="0"/>
              <a:t>Temptation</a:t>
            </a:r>
          </a:p>
          <a:p>
            <a:pPr>
              <a:buFont typeface="Arial" pitchFamily="34" charset="0"/>
              <a:buChar char="•"/>
            </a:pPr>
            <a:r>
              <a:rPr lang="en-US" dirty="0"/>
              <a:t>Our response</a:t>
            </a:r>
          </a:p>
        </p:txBody>
      </p:sp>
      <p:sp>
        <p:nvSpPr>
          <p:cNvPr id="108" name="TextBox 107"/>
          <p:cNvSpPr txBox="1"/>
          <p:nvPr/>
        </p:nvSpPr>
        <p:spPr>
          <a:xfrm>
            <a:off x="3200400" y="2590800"/>
            <a:ext cx="2387371" cy="1200329"/>
          </a:xfrm>
          <a:prstGeom prst="rect">
            <a:avLst/>
          </a:prstGeom>
          <a:noFill/>
        </p:spPr>
        <p:txBody>
          <a:bodyPr wrap="square" rtlCol="0">
            <a:spAutoFit/>
          </a:bodyPr>
          <a:lstStyle/>
          <a:p>
            <a:pPr>
              <a:buFont typeface="Arial" pitchFamily="34" charset="0"/>
              <a:buChar char="•"/>
            </a:pPr>
            <a:r>
              <a:rPr lang="en-US" dirty="0"/>
              <a:t>Partiality </a:t>
            </a:r>
          </a:p>
          <a:p>
            <a:pPr>
              <a:buFont typeface="Arial" pitchFamily="34" charset="0"/>
              <a:buChar char="•"/>
            </a:pPr>
            <a:r>
              <a:rPr lang="en-US" dirty="0"/>
              <a:t>Prejudice</a:t>
            </a:r>
          </a:p>
          <a:p>
            <a:pPr>
              <a:buFont typeface="Arial" pitchFamily="34" charset="0"/>
              <a:buChar char="•"/>
            </a:pPr>
            <a:r>
              <a:rPr lang="en-US" dirty="0"/>
              <a:t>Indifference</a:t>
            </a:r>
          </a:p>
          <a:p>
            <a:pPr>
              <a:buFont typeface="Arial" pitchFamily="34" charset="0"/>
              <a:buChar char="•"/>
            </a:pPr>
            <a:r>
              <a:rPr lang="en-US" dirty="0"/>
              <a:t>Obedience</a:t>
            </a:r>
          </a:p>
        </p:txBody>
      </p:sp>
      <p:sp>
        <p:nvSpPr>
          <p:cNvPr id="109" name="TextBox 108"/>
          <p:cNvSpPr txBox="1"/>
          <p:nvPr/>
        </p:nvSpPr>
        <p:spPr>
          <a:xfrm>
            <a:off x="5105400" y="2590800"/>
            <a:ext cx="1404025" cy="923330"/>
          </a:xfrm>
          <a:prstGeom prst="rect">
            <a:avLst/>
          </a:prstGeom>
          <a:noFill/>
        </p:spPr>
        <p:txBody>
          <a:bodyPr wrap="square" rtlCol="0">
            <a:spAutoFit/>
          </a:bodyPr>
          <a:lstStyle/>
          <a:p>
            <a:pPr>
              <a:buFont typeface="Arial" pitchFamily="34" charset="0"/>
              <a:buChar char="•"/>
            </a:pPr>
            <a:r>
              <a:rPr lang="en-US" dirty="0"/>
              <a:t>The tongue</a:t>
            </a:r>
          </a:p>
          <a:p>
            <a:pPr>
              <a:buFont typeface="Arial" pitchFamily="34" charset="0"/>
              <a:buChar char="•"/>
            </a:pPr>
            <a:r>
              <a:rPr lang="en-US" dirty="0"/>
              <a:t>The heart</a:t>
            </a:r>
          </a:p>
          <a:p>
            <a:pPr>
              <a:buFont typeface="Arial" pitchFamily="34" charset="0"/>
              <a:buChar char="•"/>
            </a:pPr>
            <a:r>
              <a:rPr lang="en-US" dirty="0"/>
              <a:t>The will</a:t>
            </a:r>
          </a:p>
        </p:txBody>
      </p:sp>
      <p:sp>
        <p:nvSpPr>
          <p:cNvPr id="111" name="TextBox 110"/>
          <p:cNvSpPr txBox="1"/>
          <p:nvPr/>
        </p:nvSpPr>
        <p:spPr>
          <a:xfrm>
            <a:off x="7010400" y="2590800"/>
            <a:ext cx="1847441" cy="1200329"/>
          </a:xfrm>
          <a:prstGeom prst="rect">
            <a:avLst/>
          </a:prstGeom>
          <a:noFill/>
        </p:spPr>
        <p:txBody>
          <a:bodyPr wrap="square" rtlCol="0">
            <a:spAutoFit/>
          </a:bodyPr>
          <a:lstStyle/>
          <a:p>
            <a:pPr>
              <a:buFont typeface="Arial" pitchFamily="34" charset="0"/>
              <a:buChar char="•"/>
            </a:pPr>
            <a:r>
              <a:rPr lang="en-US" dirty="0"/>
              <a:t>Money matters</a:t>
            </a:r>
          </a:p>
          <a:p>
            <a:pPr>
              <a:buFont typeface="Arial" pitchFamily="34" charset="0"/>
              <a:buChar char="•"/>
            </a:pPr>
            <a:r>
              <a:rPr lang="en-US" dirty="0"/>
              <a:t>Sickness</a:t>
            </a:r>
          </a:p>
          <a:p>
            <a:pPr>
              <a:buFont typeface="Arial" pitchFamily="34" charset="0"/>
              <a:buChar char="•"/>
            </a:pPr>
            <a:r>
              <a:rPr lang="en-US" dirty="0"/>
              <a:t>Carnality</a:t>
            </a:r>
          </a:p>
          <a:p>
            <a:pPr>
              <a:buFont typeface="Arial" pitchFamily="34" charset="0"/>
              <a:buChar char="•"/>
            </a:pPr>
            <a:r>
              <a:rPr lang="en-US" dirty="0"/>
              <a:t>Prayer</a:t>
            </a:r>
          </a:p>
        </p:txBody>
      </p:sp>
      <p:sp>
        <p:nvSpPr>
          <p:cNvPr id="113" name="TextBox 112"/>
          <p:cNvSpPr txBox="1"/>
          <p:nvPr/>
        </p:nvSpPr>
        <p:spPr>
          <a:xfrm>
            <a:off x="-76200" y="4419600"/>
            <a:ext cx="1295400" cy="338554"/>
          </a:xfrm>
          <a:prstGeom prst="rect">
            <a:avLst/>
          </a:prstGeom>
          <a:noFill/>
        </p:spPr>
        <p:txBody>
          <a:bodyPr wrap="square" rtlCol="0">
            <a:spAutoFit/>
          </a:bodyPr>
          <a:lstStyle/>
          <a:p>
            <a:r>
              <a:rPr lang="en-US" sz="1600" b="1" dirty="0"/>
              <a:t>Background</a:t>
            </a:r>
          </a:p>
        </p:txBody>
      </p:sp>
      <p:sp>
        <p:nvSpPr>
          <p:cNvPr id="114" name="TextBox 113"/>
          <p:cNvSpPr txBox="1"/>
          <p:nvPr/>
        </p:nvSpPr>
        <p:spPr>
          <a:xfrm>
            <a:off x="-228600" y="4876800"/>
            <a:ext cx="1499589" cy="307777"/>
          </a:xfrm>
          <a:prstGeom prst="rect">
            <a:avLst/>
          </a:prstGeom>
          <a:noFill/>
        </p:spPr>
        <p:txBody>
          <a:bodyPr wrap="square" rtlCol="0">
            <a:spAutoFit/>
          </a:bodyPr>
          <a:lstStyle/>
          <a:p>
            <a:r>
              <a:rPr lang="en-US" sz="1400" b="1" dirty="0"/>
              <a:t>    Characteristics</a:t>
            </a:r>
          </a:p>
        </p:txBody>
      </p:sp>
      <p:sp>
        <p:nvSpPr>
          <p:cNvPr id="117" name="TextBox 116"/>
          <p:cNvSpPr txBox="1"/>
          <p:nvPr/>
        </p:nvSpPr>
        <p:spPr>
          <a:xfrm>
            <a:off x="0" y="5638800"/>
            <a:ext cx="1093569" cy="338554"/>
          </a:xfrm>
          <a:prstGeom prst="rect">
            <a:avLst/>
          </a:prstGeom>
          <a:noFill/>
        </p:spPr>
        <p:txBody>
          <a:bodyPr wrap="square" rtlCol="0">
            <a:spAutoFit/>
          </a:bodyPr>
          <a:lstStyle/>
          <a:p>
            <a:r>
              <a:rPr lang="en-US" sz="1600" b="1" dirty="0"/>
              <a:t>       Theme</a:t>
            </a:r>
          </a:p>
        </p:txBody>
      </p:sp>
      <p:sp>
        <p:nvSpPr>
          <p:cNvPr id="118" name="TextBox 117"/>
          <p:cNvSpPr txBox="1"/>
          <p:nvPr/>
        </p:nvSpPr>
        <p:spPr>
          <a:xfrm>
            <a:off x="0" y="6096000"/>
            <a:ext cx="1100558" cy="338554"/>
          </a:xfrm>
          <a:prstGeom prst="rect">
            <a:avLst/>
          </a:prstGeom>
          <a:noFill/>
        </p:spPr>
        <p:txBody>
          <a:bodyPr wrap="square" rtlCol="0">
            <a:spAutoFit/>
          </a:bodyPr>
          <a:lstStyle/>
          <a:p>
            <a:r>
              <a:rPr lang="en-US" sz="1600" b="1" dirty="0"/>
              <a:t>  Key Verse</a:t>
            </a:r>
          </a:p>
        </p:txBody>
      </p:sp>
      <p:sp>
        <p:nvSpPr>
          <p:cNvPr id="120" name="TextBox 119"/>
          <p:cNvSpPr txBox="1"/>
          <p:nvPr/>
        </p:nvSpPr>
        <p:spPr>
          <a:xfrm>
            <a:off x="1143000" y="4267200"/>
            <a:ext cx="7624971" cy="584775"/>
          </a:xfrm>
          <a:prstGeom prst="rect">
            <a:avLst/>
          </a:prstGeom>
          <a:noFill/>
        </p:spPr>
        <p:txBody>
          <a:bodyPr wrap="square" rtlCol="0">
            <a:spAutoFit/>
          </a:bodyPr>
          <a:lstStyle/>
          <a:p>
            <a:r>
              <a:rPr lang="en-US" sz="1600" b="1" dirty="0"/>
              <a:t>The difficulties of life caused the scattered saints to drift spiritually, leading to </a:t>
            </a:r>
          </a:p>
          <a:p>
            <a:r>
              <a:rPr lang="en-US" sz="1600" b="1" dirty="0"/>
              <a:t>problems---unbridled speech, wrong attitudes, doubt, strife, carnality, shallow faith </a:t>
            </a:r>
          </a:p>
        </p:txBody>
      </p:sp>
      <p:sp>
        <p:nvSpPr>
          <p:cNvPr id="121" name="TextBox 120"/>
          <p:cNvSpPr txBox="1"/>
          <p:nvPr/>
        </p:nvSpPr>
        <p:spPr>
          <a:xfrm>
            <a:off x="1129311" y="4847823"/>
            <a:ext cx="7481289" cy="1323439"/>
          </a:xfrm>
          <a:prstGeom prst="rect">
            <a:avLst/>
          </a:prstGeom>
          <a:noFill/>
        </p:spPr>
        <p:txBody>
          <a:bodyPr wrap="square" rtlCol="0">
            <a:spAutoFit/>
          </a:bodyPr>
          <a:lstStyle/>
          <a:p>
            <a:r>
              <a:rPr lang="en-US" sz="1600" b="1" dirty="0"/>
              <a:t>The Proverbs of the New Testament – James contains  many practical, straightforward exhortations. Emphasis is on importance  of balancing right belief with right behavior.</a:t>
            </a:r>
          </a:p>
          <a:p>
            <a:r>
              <a:rPr lang="en-US" sz="1600" b="1" dirty="0"/>
              <a:t>                                                  </a:t>
            </a:r>
          </a:p>
          <a:p>
            <a:r>
              <a:rPr lang="en-US" sz="1600" b="1" dirty="0"/>
              <a:t>                                             </a:t>
            </a:r>
          </a:p>
        </p:txBody>
      </p:sp>
      <p:sp>
        <p:nvSpPr>
          <p:cNvPr id="122" name="TextBox 121"/>
          <p:cNvSpPr txBox="1"/>
          <p:nvPr/>
        </p:nvSpPr>
        <p:spPr>
          <a:xfrm>
            <a:off x="2278441" y="6097490"/>
            <a:ext cx="4666912" cy="369332"/>
          </a:xfrm>
          <a:prstGeom prst="rect">
            <a:avLst/>
          </a:prstGeom>
          <a:noFill/>
        </p:spPr>
        <p:txBody>
          <a:bodyPr wrap="square" rtlCol="0">
            <a:spAutoFit/>
          </a:bodyPr>
          <a:lstStyle/>
          <a:p>
            <a:pPr algn="ctr"/>
            <a:r>
              <a:rPr lang="en-US" b="1" dirty="0"/>
              <a:t>Faith works…a faith without it is dead (2:17) </a:t>
            </a:r>
          </a:p>
        </p:txBody>
      </p:sp>
      <p:sp>
        <p:nvSpPr>
          <p:cNvPr id="6" name="TextBox 5">
            <a:extLst>
              <a:ext uri="{FF2B5EF4-FFF2-40B4-BE49-F238E27FC236}">
                <a16:creationId xmlns:a16="http://schemas.microsoft.com/office/drawing/2014/main" id="{951C7336-F0E8-F24D-A735-5E0ECD9925B8}"/>
              </a:ext>
            </a:extLst>
          </p:cNvPr>
          <p:cNvSpPr txBox="1"/>
          <p:nvPr/>
        </p:nvSpPr>
        <p:spPr>
          <a:xfrm>
            <a:off x="3190741" y="5667345"/>
            <a:ext cx="2264979" cy="369332"/>
          </a:xfrm>
          <a:prstGeom prst="rect">
            <a:avLst/>
          </a:prstGeom>
          <a:noFill/>
        </p:spPr>
        <p:txBody>
          <a:bodyPr wrap="none" rtlCol="0">
            <a:spAutoFit/>
          </a:bodyPr>
          <a:lstStyle/>
          <a:p>
            <a:r>
              <a:rPr lang="en-US" b="1" dirty="0"/>
              <a:t>Growing Slowly Wise</a:t>
            </a:r>
          </a:p>
        </p:txBody>
      </p:sp>
      <p:sp>
        <p:nvSpPr>
          <p:cNvPr id="4" name="TextBox 3">
            <a:extLst>
              <a:ext uri="{FF2B5EF4-FFF2-40B4-BE49-F238E27FC236}">
                <a16:creationId xmlns:a16="http://schemas.microsoft.com/office/drawing/2014/main" id="{ED9AB1C5-6488-684E-BAB6-48C37AE77ED5}"/>
              </a:ext>
            </a:extLst>
          </p:cNvPr>
          <p:cNvSpPr txBox="1"/>
          <p:nvPr/>
        </p:nvSpPr>
        <p:spPr>
          <a:xfrm>
            <a:off x="1797673" y="598521"/>
            <a:ext cx="850277" cy="400110"/>
          </a:xfrm>
          <a:prstGeom prst="rect">
            <a:avLst/>
          </a:prstGeom>
          <a:solidFill>
            <a:schemeClr val="accent1"/>
          </a:solidFill>
        </p:spPr>
        <p:txBody>
          <a:bodyPr wrap="square" rtlCol="0">
            <a:spAutoFit/>
          </a:bodyPr>
          <a:lstStyle/>
          <a:p>
            <a:r>
              <a:rPr lang="en-US" sz="2000" b="1" dirty="0"/>
              <a:t>AD 50</a:t>
            </a:r>
          </a:p>
        </p:txBody>
      </p:sp>
      <p:sp>
        <p:nvSpPr>
          <p:cNvPr id="7" name="TextBox 6">
            <a:extLst>
              <a:ext uri="{FF2B5EF4-FFF2-40B4-BE49-F238E27FC236}">
                <a16:creationId xmlns:a16="http://schemas.microsoft.com/office/drawing/2014/main" id="{B4B71353-1D45-A847-95C8-5EA8D273466E}"/>
              </a:ext>
            </a:extLst>
          </p:cNvPr>
          <p:cNvSpPr txBox="1"/>
          <p:nvPr/>
        </p:nvSpPr>
        <p:spPr>
          <a:xfrm>
            <a:off x="-21962" y="2910453"/>
            <a:ext cx="1279517" cy="923330"/>
          </a:xfrm>
          <a:prstGeom prst="rect">
            <a:avLst/>
          </a:prstGeom>
          <a:noFill/>
        </p:spPr>
        <p:txBody>
          <a:bodyPr wrap="none" rtlCol="0">
            <a:spAutoFit/>
          </a:bodyPr>
          <a:lstStyle/>
          <a:p>
            <a:pPr algn="ctr"/>
            <a:r>
              <a:rPr lang="en-US" b="1" i="1" dirty="0"/>
              <a:t>GROWING </a:t>
            </a:r>
          </a:p>
          <a:p>
            <a:pPr algn="ctr"/>
            <a:r>
              <a:rPr lang="en-US" b="1" i="1" dirty="0"/>
              <a:t>SLOWLY</a:t>
            </a:r>
            <a:br>
              <a:rPr lang="en-US" b="1" i="1" dirty="0"/>
            </a:br>
            <a:r>
              <a:rPr lang="en-US" b="1" i="1" dirty="0"/>
              <a:t>WISE</a:t>
            </a:r>
          </a:p>
        </p:txBody>
      </p:sp>
      <p:sp>
        <p:nvSpPr>
          <p:cNvPr id="9" name="Date Placeholder 8">
            <a:extLst>
              <a:ext uri="{FF2B5EF4-FFF2-40B4-BE49-F238E27FC236}">
                <a16:creationId xmlns:a16="http://schemas.microsoft.com/office/drawing/2014/main" id="{3B5E63AD-46B2-BC46-A671-1AA279C570BE}"/>
              </a:ext>
            </a:extLst>
          </p:cNvPr>
          <p:cNvSpPr>
            <a:spLocks noGrp="1"/>
          </p:cNvSpPr>
          <p:nvPr>
            <p:ph type="dt" sz="half" idx="10"/>
          </p:nvPr>
        </p:nvSpPr>
        <p:spPr/>
        <p:txBody>
          <a:bodyPr/>
          <a:lstStyle/>
          <a:p>
            <a:endParaRPr lang="en-US" dirty="0"/>
          </a:p>
        </p:txBody>
      </p:sp>
      <p:sp>
        <p:nvSpPr>
          <p:cNvPr id="11" name="Slide Number Placeholder 10">
            <a:extLst>
              <a:ext uri="{FF2B5EF4-FFF2-40B4-BE49-F238E27FC236}">
                <a16:creationId xmlns:a16="http://schemas.microsoft.com/office/drawing/2014/main" id="{6F76A8F6-6784-0540-B57C-0B7E0CF91475}"/>
              </a:ext>
            </a:extLst>
          </p:cNvPr>
          <p:cNvSpPr>
            <a:spLocks noGrp="1"/>
          </p:cNvSpPr>
          <p:nvPr>
            <p:ph type="sldNum" sz="quarter" idx="12"/>
          </p:nvPr>
        </p:nvSpPr>
        <p:spPr/>
        <p:txBody>
          <a:bodyPr/>
          <a:lstStyle/>
          <a:p>
            <a:fld id="{3F2CC1A4-3628-4009-A3B0-E0FB77C012B6}" type="slidenum">
              <a:rPr lang="en-US" smtClean="0"/>
              <a:pPr/>
              <a:t>1</a:t>
            </a:fld>
            <a:endParaRPr lang="en-US" dirty="0"/>
          </a:p>
        </p:txBody>
      </p:sp>
      <p:sp>
        <p:nvSpPr>
          <p:cNvPr id="66" name="Footer Placeholder 132">
            <a:extLst>
              <a:ext uri="{FF2B5EF4-FFF2-40B4-BE49-F238E27FC236}">
                <a16:creationId xmlns:a16="http://schemas.microsoft.com/office/drawing/2014/main" id="{2F4F40D6-1519-D64D-880B-6D36BB85352A}"/>
              </a:ext>
            </a:extLst>
          </p:cNvPr>
          <p:cNvSpPr>
            <a:spLocks noGrp="1"/>
          </p:cNvSpPr>
          <p:nvPr>
            <p:ph type="ftr" sz="quarter" idx="11"/>
          </p:nvPr>
        </p:nvSpPr>
        <p:spPr/>
        <p:txBody>
          <a:bodyPr/>
          <a:lstStyle/>
          <a:p>
            <a:r>
              <a:rPr lang="en-US" sz="1050" dirty="0"/>
              <a:t>                                     From God's Masterwork - Swindoll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9D49B-7D61-8F48-858D-77AA942B1355}"/>
              </a:ext>
            </a:extLst>
          </p:cNvPr>
          <p:cNvSpPr>
            <a:spLocks noGrp="1"/>
          </p:cNvSpPr>
          <p:nvPr>
            <p:ph type="title"/>
          </p:nvPr>
        </p:nvSpPr>
        <p:spPr/>
        <p:txBody>
          <a:bodyPr>
            <a:normAutofit/>
          </a:bodyPr>
          <a:lstStyle/>
          <a:p>
            <a:r>
              <a:rPr lang="en-US" sz="3200" dirty="0"/>
              <a:t>Conclusion</a:t>
            </a:r>
          </a:p>
        </p:txBody>
      </p:sp>
      <p:sp>
        <p:nvSpPr>
          <p:cNvPr id="3" name="Content Placeholder 2">
            <a:extLst>
              <a:ext uri="{FF2B5EF4-FFF2-40B4-BE49-F238E27FC236}">
                <a16:creationId xmlns:a16="http://schemas.microsoft.com/office/drawing/2014/main" id="{29C0C905-FBAD-C643-85EE-D1B07BF8DB91}"/>
              </a:ext>
            </a:extLst>
          </p:cNvPr>
          <p:cNvSpPr>
            <a:spLocks noGrp="1"/>
          </p:cNvSpPr>
          <p:nvPr>
            <p:ph idx="1"/>
          </p:nvPr>
        </p:nvSpPr>
        <p:spPr>
          <a:xfrm>
            <a:off x="205740" y="1524001"/>
            <a:ext cx="8401447" cy="5191460"/>
          </a:xfrm>
        </p:spPr>
        <p:txBody>
          <a:bodyPr>
            <a:normAutofit/>
          </a:bodyPr>
          <a:lstStyle/>
          <a:p>
            <a:pPr marL="118872" indent="0">
              <a:buNone/>
            </a:pPr>
            <a:endParaRPr lang="en-US" sz="2800" dirty="0"/>
          </a:p>
          <a:p>
            <a:pPr marL="118872" indent="0">
              <a:buNone/>
            </a:pPr>
            <a:endParaRPr lang="en-US" sz="2800" dirty="0"/>
          </a:p>
          <a:p>
            <a:pPr marL="118872" indent="0">
              <a:buNone/>
            </a:pPr>
            <a:endParaRPr lang="en-US" sz="2800" dirty="0"/>
          </a:p>
          <a:p>
            <a:pPr marL="118872" indent="0" algn="ctr">
              <a:buNone/>
            </a:pPr>
            <a:r>
              <a:rPr lang="en-US" sz="2800" b="1" dirty="0"/>
              <a:t>“If you say you believe as you should, why don’t you do as you should?”</a:t>
            </a:r>
          </a:p>
        </p:txBody>
      </p:sp>
      <p:sp>
        <p:nvSpPr>
          <p:cNvPr id="4" name="Date Placeholder 3">
            <a:extLst>
              <a:ext uri="{FF2B5EF4-FFF2-40B4-BE49-F238E27FC236}">
                <a16:creationId xmlns:a16="http://schemas.microsoft.com/office/drawing/2014/main" id="{88BC34BE-FD34-E749-BC66-2FF5D315DF2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58D8990E-AAB6-ED42-8C4F-8C30485180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DB8BA2-7C5A-3B4D-A95C-D4055704F5BB}"/>
              </a:ext>
            </a:extLst>
          </p:cNvPr>
          <p:cNvSpPr>
            <a:spLocks noGrp="1"/>
          </p:cNvSpPr>
          <p:nvPr>
            <p:ph type="sldNum" sz="quarter" idx="12"/>
          </p:nvPr>
        </p:nvSpPr>
        <p:spPr/>
        <p:txBody>
          <a:bodyPr/>
          <a:lstStyle/>
          <a:p>
            <a:fld id="{3F2CC1A4-3628-4009-A3B0-E0FB77C012B6}" type="slidenum">
              <a:rPr lang="en-US" smtClean="0"/>
              <a:pPr/>
              <a:t>19</a:t>
            </a:fld>
            <a:endParaRPr lang="en-US" dirty="0"/>
          </a:p>
        </p:txBody>
      </p:sp>
    </p:spTree>
    <p:extLst>
      <p:ext uri="{BB962C8B-B14F-4D97-AF65-F5344CB8AC3E}">
        <p14:creationId xmlns:p14="http://schemas.microsoft.com/office/powerpoint/2010/main" val="3461553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1525283155"/>
              </p:ext>
            </p:extLst>
          </p:nvPr>
        </p:nvGraphicFramePr>
        <p:xfrm>
          <a:off x="0" y="-39129"/>
          <a:ext cx="9212267" cy="6790448"/>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359491">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37259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
        <p:nvSpPr>
          <p:cNvPr id="2" name="Date Placeholder 1">
            <a:extLst>
              <a:ext uri="{FF2B5EF4-FFF2-40B4-BE49-F238E27FC236}">
                <a16:creationId xmlns:a16="http://schemas.microsoft.com/office/drawing/2014/main" id="{67E5FDD8-E185-934F-AC80-0D1829A9C223}"/>
              </a:ext>
            </a:extLst>
          </p:cNvPr>
          <p:cNvSpPr>
            <a:spLocks noGrp="1"/>
          </p:cNvSpPr>
          <p:nvPr>
            <p:ph type="dt" sz="half" idx="10"/>
          </p:nvPr>
        </p:nvSpPr>
        <p:spPr/>
        <p:txBody>
          <a:bodyPr/>
          <a:lstStyle/>
          <a:p>
            <a:endParaRPr lang="en-US" dirty="0"/>
          </a:p>
        </p:txBody>
      </p:sp>
      <p:sp>
        <p:nvSpPr>
          <p:cNvPr id="4" name="Slide Number Placeholder 3">
            <a:extLst>
              <a:ext uri="{FF2B5EF4-FFF2-40B4-BE49-F238E27FC236}">
                <a16:creationId xmlns:a16="http://schemas.microsoft.com/office/drawing/2014/main" id="{7052EBA4-FC9B-FC42-884F-8FFE464FC324}"/>
              </a:ext>
            </a:extLst>
          </p:cNvPr>
          <p:cNvSpPr>
            <a:spLocks noGrp="1"/>
          </p:cNvSpPr>
          <p:nvPr>
            <p:ph type="sldNum" sz="quarter" idx="12"/>
          </p:nvPr>
        </p:nvSpPr>
        <p:spPr/>
        <p:txBody>
          <a:bodyPr/>
          <a:lstStyle/>
          <a:p>
            <a:fld id="{3F2CC1A4-3628-4009-A3B0-E0FB77C012B6}" type="slidenum">
              <a:rPr lang="en-US" smtClean="0"/>
              <a:pPr/>
              <a:t>2</a:t>
            </a:fld>
            <a:endParaRPr lang="en-US" dirty="0"/>
          </a:p>
        </p:txBody>
      </p:sp>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u="sng" dirty="0">
                <a:latin typeface="Arial" panose="020B0604020202020204" pitchFamily="34" charset="0"/>
                <a:cs typeface="Arial" panose="020B0604020202020204" pitchFamily="34" charset="0"/>
              </a:rPr>
              <a:t>James</a:t>
            </a:r>
            <a:r>
              <a:rPr lang="en-US" sz="1600" b="1" dirty="0">
                <a:latin typeface="Arial" panose="020B0604020202020204" pitchFamily="34" charset="0"/>
                <a:cs typeface="Arial" panose="020B0604020202020204" pitchFamily="34" charset="0"/>
              </a:rPr>
              <a:t>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
        <p:nvSpPr>
          <p:cNvPr id="2" name="Date Placeholder 1">
            <a:extLst>
              <a:ext uri="{FF2B5EF4-FFF2-40B4-BE49-F238E27FC236}">
                <a16:creationId xmlns:a16="http://schemas.microsoft.com/office/drawing/2014/main" id="{B08F1A28-1D56-7B49-A36E-B445746434C5}"/>
              </a:ext>
            </a:extLst>
          </p:cNvPr>
          <p:cNvSpPr>
            <a:spLocks noGrp="1"/>
          </p:cNvSpPr>
          <p:nvPr>
            <p:ph type="dt" sz="half" idx="10"/>
          </p:nvPr>
        </p:nvSpPr>
        <p:spPr/>
        <p:txBody>
          <a:bodyPr/>
          <a:lstStyle/>
          <a:p>
            <a:endParaRPr lang="en-US" dirty="0"/>
          </a:p>
        </p:txBody>
      </p:sp>
      <p:sp>
        <p:nvSpPr>
          <p:cNvPr id="9" name="Footer Placeholder 8">
            <a:extLst>
              <a:ext uri="{FF2B5EF4-FFF2-40B4-BE49-F238E27FC236}">
                <a16:creationId xmlns:a16="http://schemas.microsoft.com/office/drawing/2014/main" id="{610291A5-CCD5-604B-BAE7-0D8AB6A0096E}"/>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4EF0E9F7-0C39-9744-9484-835413E5623F}"/>
              </a:ext>
            </a:extLst>
          </p:cNvPr>
          <p:cNvSpPr>
            <a:spLocks noGrp="1"/>
          </p:cNvSpPr>
          <p:nvPr>
            <p:ph type="sldNum" sz="quarter" idx="12"/>
          </p:nvPr>
        </p:nvSpPr>
        <p:spPr/>
        <p:txBody>
          <a:bodyPr/>
          <a:lstStyle/>
          <a:p>
            <a:fld id="{3F2CC1A4-3628-4009-A3B0-E0FB77C012B6}" type="slidenum">
              <a:rPr lang="en-US" smtClean="0"/>
              <a:pPr/>
              <a:t>3</a:t>
            </a:fld>
            <a:endParaRPr lang="en-US" dirty="0"/>
          </a:p>
        </p:txBody>
      </p:sp>
    </p:spTree>
    <p:extLst>
      <p:ext uri="{BB962C8B-B14F-4D97-AF65-F5344CB8AC3E}">
        <p14:creationId xmlns:p14="http://schemas.microsoft.com/office/powerpoint/2010/main" val="295693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b="1" dirty="0"/>
              <a:t>James</a:t>
            </a:r>
          </a:p>
          <a:p>
            <a:r>
              <a:rPr lang="en-US" dirty="0"/>
              <a:t>1 &amp; 2 Peter</a:t>
            </a:r>
          </a:p>
          <a:p>
            <a:r>
              <a:rPr lang="en-US"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
        <p:nvSpPr>
          <p:cNvPr id="4" name="Date Placeholder 3">
            <a:extLst>
              <a:ext uri="{FF2B5EF4-FFF2-40B4-BE49-F238E27FC236}">
                <a16:creationId xmlns:a16="http://schemas.microsoft.com/office/drawing/2014/main" id="{0E6659B1-E4C6-CD43-939D-43C9C133F25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EF2DDD72-75A0-D343-A791-72ABB7B57267}"/>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9D6806A3-7711-6B40-849E-9A4479290618}"/>
              </a:ext>
            </a:extLst>
          </p:cNvPr>
          <p:cNvSpPr>
            <a:spLocks noGrp="1"/>
          </p:cNvSpPr>
          <p:nvPr>
            <p:ph type="sldNum" sz="quarter" idx="12"/>
          </p:nvPr>
        </p:nvSpPr>
        <p:spPr/>
        <p:txBody>
          <a:bodyPr/>
          <a:lstStyle/>
          <a:p>
            <a:fld id="{3F2CC1A4-3628-4009-A3B0-E0FB77C012B6}" type="slidenum">
              <a:rPr lang="en-US" smtClean="0"/>
              <a:pPr/>
              <a:t>4</a:t>
            </a:fld>
            <a:endParaRPr lang="en-US" dirty="0"/>
          </a:p>
        </p:txBody>
      </p:sp>
    </p:spTree>
    <p:extLst>
      <p:ext uri="{BB962C8B-B14F-4D97-AF65-F5344CB8AC3E}">
        <p14:creationId xmlns:p14="http://schemas.microsoft.com/office/powerpoint/2010/main" val="412824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6863A-DB82-AF42-9146-F86198FA600B}"/>
              </a:ext>
            </a:extLst>
          </p:cNvPr>
          <p:cNvSpPr>
            <a:spLocks noGrp="1"/>
          </p:cNvSpPr>
          <p:nvPr>
            <p:ph type="title"/>
          </p:nvPr>
        </p:nvSpPr>
        <p:spPr/>
        <p:txBody>
          <a:bodyPr/>
          <a:lstStyle/>
          <a:p>
            <a:r>
              <a:rPr lang="en-US" dirty="0"/>
              <a:t>Faith Versus Works</a:t>
            </a:r>
          </a:p>
        </p:txBody>
      </p:sp>
      <p:sp>
        <p:nvSpPr>
          <p:cNvPr id="3" name="Content Placeholder 2">
            <a:extLst>
              <a:ext uri="{FF2B5EF4-FFF2-40B4-BE49-F238E27FC236}">
                <a16:creationId xmlns:a16="http://schemas.microsoft.com/office/drawing/2014/main" id="{44B86A70-32DF-CB4A-8047-7E4F06937E63}"/>
              </a:ext>
            </a:extLst>
          </p:cNvPr>
          <p:cNvSpPr>
            <a:spLocks noGrp="1"/>
          </p:cNvSpPr>
          <p:nvPr>
            <p:ph idx="1"/>
          </p:nvPr>
        </p:nvSpPr>
        <p:spPr>
          <a:xfrm>
            <a:off x="9525" y="1446276"/>
            <a:ext cx="8862060" cy="5227319"/>
          </a:xfrm>
        </p:spPr>
        <p:txBody>
          <a:bodyPr>
            <a:normAutofit/>
          </a:bodyPr>
          <a:lstStyle/>
          <a:p>
            <a:r>
              <a:rPr lang="en-US" sz="2000" dirty="0"/>
              <a:t>Ro. 3:28: “For we hold that one is justified by faith apart from works of the law” (ESV)</a:t>
            </a:r>
          </a:p>
          <a:p>
            <a:r>
              <a:rPr lang="en-US" sz="2000" dirty="0"/>
              <a:t>Eph. 2:8-9: “For by grace you have been saved through faith. And this is not your own doing; it is the gift of God, 9 not a result of works, so that no one may boast.”</a:t>
            </a:r>
          </a:p>
          <a:p>
            <a:pPr marL="118872" indent="0">
              <a:buNone/>
            </a:pPr>
            <a:endParaRPr lang="en-US" sz="2600" dirty="0"/>
          </a:p>
          <a:p>
            <a:pPr lvl="1"/>
            <a:endParaRPr lang="en-US" sz="2200" dirty="0"/>
          </a:p>
          <a:p>
            <a:pPr lvl="1"/>
            <a:endParaRPr lang="en-US" sz="2000" dirty="0"/>
          </a:p>
          <a:p>
            <a:pPr marL="118872" indent="0">
              <a:buNone/>
            </a:pPr>
            <a:endParaRPr lang="en-US" sz="2400" dirty="0"/>
          </a:p>
          <a:p>
            <a:pPr marL="118872" indent="0">
              <a:buNone/>
            </a:pPr>
            <a:endParaRPr lang="en-US" sz="2400" dirty="0"/>
          </a:p>
        </p:txBody>
      </p:sp>
      <p:sp>
        <p:nvSpPr>
          <p:cNvPr id="4" name="Date Placeholder 3">
            <a:extLst>
              <a:ext uri="{FF2B5EF4-FFF2-40B4-BE49-F238E27FC236}">
                <a16:creationId xmlns:a16="http://schemas.microsoft.com/office/drawing/2014/main" id="{E6E95336-A30F-1143-9F82-EFE9F32422E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96B17DD-2121-EE4F-8741-4C929FCAD6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46CB3B-DF9D-6446-A06E-45BAB89A5D42}"/>
              </a:ext>
            </a:extLst>
          </p:cNvPr>
          <p:cNvSpPr>
            <a:spLocks noGrp="1"/>
          </p:cNvSpPr>
          <p:nvPr>
            <p:ph type="sldNum" sz="quarter" idx="12"/>
          </p:nvPr>
        </p:nvSpPr>
        <p:spPr/>
        <p:txBody>
          <a:bodyPr/>
          <a:lstStyle/>
          <a:p>
            <a:fld id="{3F2CC1A4-3628-4009-A3B0-E0FB77C012B6}" type="slidenum">
              <a:rPr lang="en-US" smtClean="0"/>
              <a:pPr/>
              <a:t>5</a:t>
            </a:fld>
            <a:endParaRPr lang="en-US" dirty="0"/>
          </a:p>
        </p:txBody>
      </p:sp>
      <p:sp>
        <p:nvSpPr>
          <p:cNvPr id="7" name="TextBox 6">
            <a:extLst>
              <a:ext uri="{FF2B5EF4-FFF2-40B4-BE49-F238E27FC236}">
                <a16:creationId xmlns:a16="http://schemas.microsoft.com/office/drawing/2014/main" id="{E874D29D-CD01-D448-A865-3B5922FBA470}"/>
              </a:ext>
            </a:extLst>
          </p:cNvPr>
          <p:cNvSpPr txBox="1"/>
          <p:nvPr/>
        </p:nvSpPr>
        <p:spPr>
          <a:xfrm>
            <a:off x="169545" y="3197839"/>
            <a:ext cx="8862060" cy="3416320"/>
          </a:xfrm>
          <a:prstGeom prst="rect">
            <a:avLst/>
          </a:prstGeom>
          <a:solidFill>
            <a:schemeClr val="accent1"/>
          </a:solidFill>
        </p:spPr>
        <p:txBody>
          <a:bodyPr wrap="square" rtlCol="0">
            <a:spAutoFit/>
          </a:bodyPr>
          <a:lstStyle/>
          <a:p>
            <a:r>
              <a:rPr lang="en-US" dirty="0"/>
              <a:t>17” Even so faith, if it hath not works, is dead, being alone. 18 Yea, a man may say, Thou hast faith, and I have works: shew me thy faith without thy works, and I will shew thee my faith by my works. 19 Thou believest that there is one God; thou doest well: the devils also believe, and tremble. 20 But wilt thou know, O vain man, that faith without works is dead? 21 Was not Abraham our father justified by works, when he had offered Isaac his son upon the altar? 22 Seest thou how faith wrought with his works, and by works was faith made perfect? 23 And the scripture was fulfilled which saith, Abraham believed God, and it was imputed unto him for righteousness: and he was called the Friend of God. 24 Ye see then how that by works a man is justified, </a:t>
            </a:r>
            <a:r>
              <a:rPr lang="en-US" b="1" dirty="0"/>
              <a:t>and not by faith only</a:t>
            </a:r>
            <a:r>
              <a:rPr lang="en-US" dirty="0"/>
              <a:t>. 25 Likewise also was not Rahab the harlot justified by works, when she had received the messengers, and had sent them out another way? 26 </a:t>
            </a:r>
            <a:r>
              <a:rPr lang="en-US" b="1" dirty="0"/>
              <a:t>For as the body without the spirit is dead, so faith without works is dead als</a:t>
            </a:r>
            <a:r>
              <a:rPr lang="en-US" dirty="0"/>
              <a:t>o” (2:17-25)</a:t>
            </a:r>
          </a:p>
        </p:txBody>
      </p:sp>
    </p:spTree>
    <p:extLst>
      <p:ext uri="{BB962C8B-B14F-4D97-AF65-F5344CB8AC3E}">
        <p14:creationId xmlns:p14="http://schemas.microsoft.com/office/powerpoint/2010/main" val="67804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0064E-0FD1-254E-BD1E-A757A12592BC}"/>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2C8656EE-90CF-E24E-9491-A6DADAFE402A}"/>
              </a:ext>
            </a:extLst>
          </p:cNvPr>
          <p:cNvSpPr>
            <a:spLocks noGrp="1"/>
          </p:cNvSpPr>
          <p:nvPr>
            <p:ph idx="1"/>
          </p:nvPr>
        </p:nvSpPr>
        <p:spPr>
          <a:xfrm>
            <a:off x="0" y="1524000"/>
            <a:ext cx="9144000" cy="5334000"/>
          </a:xfrm>
        </p:spPr>
        <p:txBody>
          <a:bodyPr>
            <a:normAutofit fontScale="25000" lnSpcReduction="20000"/>
          </a:bodyPr>
          <a:lstStyle/>
          <a:p>
            <a:pPr marL="118872" indent="0">
              <a:buNone/>
            </a:pPr>
            <a:r>
              <a:rPr lang="en-US" sz="8000" dirty="0"/>
              <a:t>I recently read a book by David Roper entitled </a:t>
            </a:r>
            <a:r>
              <a:rPr lang="en-US" sz="8000" b="1" dirty="0"/>
              <a:t>Growing Slowly Wise – Building A Faith That Works. </a:t>
            </a:r>
            <a:r>
              <a:rPr lang="en-US" sz="8000" dirty="0"/>
              <a:t>The theme chosen originally derived from an opera in three acts by Richard Wagner released July 26, 1882 is loosely based on Parzival by Wolfram von Eschenbach, a 13th-century epic poem of the Arthurian knight Parzival (Percival) and his quest for the Holy Grail (12th century).  Wagner’s characterization of Parzival: “The good man slowly wise.” That describes the book of James.  The book of James is a book that was intended to help the Jewish converts to whom he was writing hoping to help them to grow slowly wise.  Martin Luther once called the book an “epistle of straw” refusing to acknowledge the book as part of the canon.   </a:t>
            </a:r>
          </a:p>
          <a:p>
            <a:pPr marL="118872" indent="0">
              <a:buNone/>
            </a:pPr>
            <a:endParaRPr lang="en-US" sz="6200" dirty="0"/>
          </a:p>
          <a:p>
            <a:pPr marL="118872" indent="0">
              <a:buNone/>
            </a:pPr>
            <a:r>
              <a:rPr lang="en-US" sz="6200" dirty="0"/>
              <a:t>	</a:t>
            </a:r>
            <a:r>
              <a:rPr lang="en-US" sz="8000" dirty="0"/>
              <a:t>“In a word, St. John’s Gospel and his first epistle, St. Paul’s epistles, especially 	Romans, Galatians,  and Ephesians, and St. Peter’s first epistle are the books </a:t>
            </a:r>
          </a:p>
          <a:p>
            <a:pPr marL="118872" indent="0">
              <a:buNone/>
            </a:pPr>
            <a:r>
              <a:rPr lang="en-US" sz="8000" dirty="0"/>
              <a:t>	that show you Christ and teach you all that it is necessary and salvatory for </a:t>
            </a:r>
          </a:p>
          <a:p>
            <a:pPr marL="118872" indent="0">
              <a:buNone/>
            </a:pPr>
            <a:r>
              <a:rPr lang="en-US" sz="8000" dirty="0"/>
              <a:t>	you to know, even if you were never to see or hear any other book or </a:t>
            </a:r>
            <a:br>
              <a:rPr lang="en-US" sz="8000" dirty="0"/>
            </a:br>
            <a:r>
              <a:rPr lang="en-US" sz="8000" dirty="0"/>
              <a:t>                doctrine.  St. James’ epistle is really an epistle of straw, compared to the </a:t>
            </a:r>
            <a:br>
              <a:rPr lang="en-US" sz="8000" dirty="0"/>
            </a:br>
            <a:r>
              <a:rPr lang="en-US" sz="8000" dirty="0"/>
              <a:t>                others, for it has nothing of the nature of the gospel about it.” </a:t>
            </a:r>
          </a:p>
          <a:p>
            <a:pPr marL="118872" indent="0">
              <a:buNone/>
            </a:pPr>
            <a:endParaRPr lang="en-US" sz="6400" dirty="0"/>
          </a:p>
          <a:p>
            <a:pPr marL="118872" indent="0">
              <a:buNone/>
            </a:pPr>
            <a:r>
              <a:rPr lang="en-US" sz="6400" dirty="0"/>
              <a:t>		--- (In "Luther's Preface to the New Testament," published in 1522, revised in 			1545, in the Works of Martin Luther, Philadelphia: Muhlenberg Press, 1932, 			copyrighted by the United Lutheran Church in America, vol. 6. pp. 443-444., 			translated by C.M. Jacobs).</a:t>
            </a:r>
          </a:p>
          <a:p>
            <a:endParaRPr lang="en-US" sz="6400" dirty="0"/>
          </a:p>
          <a:p>
            <a:endParaRPr lang="en-US" dirty="0"/>
          </a:p>
        </p:txBody>
      </p:sp>
      <p:sp>
        <p:nvSpPr>
          <p:cNvPr id="4" name="Date Placeholder 3">
            <a:extLst>
              <a:ext uri="{FF2B5EF4-FFF2-40B4-BE49-F238E27FC236}">
                <a16:creationId xmlns:a16="http://schemas.microsoft.com/office/drawing/2014/main" id="{8D31DDFE-F72B-9D40-BB00-CD93D4B256B6}"/>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08426375-2EA0-0F42-952D-7EA9263657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1ADE284-8746-D143-966E-678C8568E32C}"/>
              </a:ext>
            </a:extLst>
          </p:cNvPr>
          <p:cNvSpPr>
            <a:spLocks noGrp="1"/>
          </p:cNvSpPr>
          <p:nvPr>
            <p:ph type="sldNum" sz="quarter" idx="12"/>
          </p:nvPr>
        </p:nvSpPr>
        <p:spPr/>
        <p:txBody>
          <a:bodyPr/>
          <a:lstStyle/>
          <a:p>
            <a:fld id="{3F2CC1A4-3628-4009-A3B0-E0FB77C012B6}" type="slidenum">
              <a:rPr lang="en-US" smtClean="0"/>
              <a:pPr/>
              <a:t>6</a:t>
            </a:fld>
            <a:endParaRPr lang="en-US" dirty="0"/>
          </a:p>
        </p:txBody>
      </p:sp>
    </p:spTree>
    <p:extLst>
      <p:ext uri="{BB962C8B-B14F-4D97-AF65-F5344CB8AC3E}">
        <p14:creationId xmlns:p14="http://schemas.microsoft.com/office/powerpoint/2010/main" val="118141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0064E-0FD1-254E-BD1E-A757A12592BC}"/>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2C8656EE-90CF-E24E-9491-A6DADAFE402A}"/>
              </a:ext>
            </a:extLst>
          </p:cNvPr>
          <p:cNvSpPr>
            <a:spLocks noGrp="1"/>
          </p:cNvSpPr>
          <p:nvPr>
            <p:ph idx="1"/>
          </p:nvPr>
        </p:nvSpPr>
        <p:spPr>
          <a:xfrm>
            <a:off x="228600" y="1524000"/>
            <a:ext cx="8763000" cy="5334000"/>
          </a:xfrm>
        </p:spPr>
        <p:txBody>
          <a:bodyPr>
            <a:normAutofit fontScale="92500" lnSpcReduction="10000"/>
          </a:bodyPr>
          <a:lstStyle/>
          <a:p>
            <a:pPr marL="118872" indent="0">
              <a:buNone/>
            </a:pPr>
            <a:r>
              <a:rPr lang="en-US" sz="2400" dirty="0"/>
              <a:t>“What bothered Luther so much about the words of James? He did not like what James said about faith and works; it did not go along with his newfound doctrine, "saved by faith alone."  Martin Luther's revelation of "saved by faith" (</a:t>
            </a:r>
            <a:r>
              <a:rPr lang="en-US" sz="2400" i="1" dirty="0"/>
              <a:t>solafide)</a:t>
            </a:r>
            <a:r>
              <a:rPr lang="en-US" sz="2400" dirty="0"/>
              <a:t> is the foundation for his split from his former church, the Roman Catholic Church.  He thought that the heavy burdens of good deeds that his church was extorting from her members were unnecessary.  He had been tormented by a deep sense of guilt about his own behavior and inability to measure up to the good deeds necessary for his church to grant him freedom from purgatory and entrance to heaven. So, his revelation of "faith only" was the answer.  According to his revelation, Martin Luther taught that salvation is by faith alone, thus anything else that might be expected from a believer would be heresy or works salvation.  So, of course, rather than doubt the authenticity of his own personal revelation about faith, he doubted the canon of the Bible.”</a:t>
            </a:r>
            <a:endParaRPr lang="en-US" sz="2800" dirty="0"/>
          </a:p>
          <a:p>
            <a:pPr marL="118872" indent="0">
              <a:buNone/>
            </a:pPr>
            <a:endParaRPr lang="en-US" sz="2800" dirty="0"/>
          </a:p>
          <a:p>
            <a:pPr marL="118872" indent="0">
              <a:buNone/>
            </a:pPr>
            <a:r>
              <a:rPr lang="en-US" sz="1900" dirty="0"/>
              <a:t>	(Notes on Luther from Truth Commentary on James by Daniel H. King, SR.).   </a:t>
            </a:r>
          </a:p>
          <a:p>
            <a:pPr marL="118872" indent="0">
              <a:buNone/>
            </a:pPr>
            <a:endParaRPr lang="en-US" dirty="0"/>
          </a:p>
          <a:p>
            <a:pPr marL="118872" indent="0">
              <a:buNone/>
            </a:pPr>
            <a:endParaRPr lang="en-US" dirty="0"/>
          </a:p>
          <a:p>
            <a:pPr marL="118872" indent="0">
              <a:buNone/>
            </a:pPr>
            <a:endParaRPr lang="en-US" dirty="0"/>
          </a:p>
          <a:p>
            <a:pPr marL="118872" indent="0">
              <a:buNone/>
            </a:pPr>
            <a:endParaRPr lang="en-US" dirty="0"/>
          </a:p>
        </p:txBody>
      </p:sp>
      <p:sp>
        <p:nvSpPr>
          <p:cNvPr id="4" name="Date Placeholder 3">
            <a:extLst>
              <a:ext uri="{FF2B5EF4-FFF2-40B4-BE49-F238E27FC236}">
                <a16:creationId xmlns:a16="http://schemas.microsoft.com/office/drawing/2014/main" id="{2F4FCD04-835E-FE4B-BB88-216500585DA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23A40D3-4791-0C40-BC8F-6AC133D3F50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EC8662-8479-BC4E-8448-4739FF9E7A67}"/>
              </a:ext>
            </a:extLst>
          </p:cNvPr>
          <p:cNvSpPr>
            <a:spLocks noGrp="1"/>
          </p:cNvSpPr>
          <p:nvPr>
            <p:ph type="sldNum" sz="quarter" idx="12"/>
          </p:nvPr>
        </p:nvSpPr>
        <p:spPr/>
        <p:txBody>
          <a:bodyPr/>
          <a:lstStyle/>
          <a:p>
            <a:fld id="{3F2CC1A4-3628-4009-A3B0-E0FB77C012B6}" type="slidenum">
              <a:rPr lang="en-US" smtClean="0"/>
              <a:pPr/>
              <a:t>7</a:t>
            </a:fld>
            <a:endParaRPr lang="en-US" dirty="0"/>
          </a:p>
        </p:txBody>
      </p:sp>
    </p:spTree>
    <p:extLst>
      <p:ext uri="{BB962C8B-B14F-4D97-AF65-F5344CB8AC3E}">
        <p14:creationId xmlns:p14="http://schemas.microsoft.com/office/powerpoint/2010/main" val="3136823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Luther’s take on James </a:t>
            </a:r>
            <a:r>
              <a:rPr lang="en-US" sz="2100" dirty="0">
                <a:solidFill>
                  <a:srgbClr val="FFC000"/>
                </a:solidFill>
              </a:rPr>
              <a:t>(Fein-Behm-Kummel, </a:t>
            </a:r>
            <a:r>
              <a:rPr lang="en-US" sz="2100" i="1" dirty="0">
                <a:solidFill>
                  <a:srgbClr val="FFC000"/>
                </a:solidFill>
              </a:rPr>
              <a:t>Introduction to the New Testament</a:t>
            </a:r>
            <a:r>
              <a:rPr lang="en-US" sz="2100" dirty="0">
                <a:solidFill>
                  <a:srgbClr val="FFC000"/>
                </a:solidFill>
              </a:rPr>
              <a:t>, p. 285-286)</a:t>
            </a:r>
          </a:p>
        </p:txBody>
      </p:sp>
      <p:sp>
        <p:nvSpPr>
          <p:cNvPr id="3" name="Content Placeholder 2"/>
          <p:cNvSpPr>
            <a:spLocks noGrp="1"/>
          </p:cNvSpPr>
          <p:nvPr>
            <p:ph idx="1"/>
          </p:nvPr>
        </p:nvSpPr>
        <p:spPr/>
        <p:txBody>
          <a:bodyPr/>
          <a:lstStyle/>
          <a:p>
            <a:pPr marL="385763" indent="-385763">
              <a:buFont typeface="+mj-lt"/>
              <a:buAutoNum type="arabicPeriod"/>
            </a:pPr>
            <a:r>
              <a:rPr lang="en-US" sz="2400" dirty="0"/>
              <a:t>It contains nothing evangelical</a:t>
            </a:r>
          </a:p>
          <a:p>
            <a:pPr marL="385763" indent="-385763">
              <a:buFont typeface="+mj-lt"/>
              <a:buAutoNum type="arabicPeriod"/>
            </a:pPr>
            <a:r>
              <a:rPr lang="en-US" sz="2400" dirty="0"/>
              <a:t>Not apostolic authorship</a:t>
            </a:r>
          </a:p>
          <a:p>
            <a:pPr marL="385763" indent="-385763">
              <a:buFont typeface="+mj-lt"/>
              <a:buAutoNum type="arabicPeriod"/>
            </a:pPr>
            <a:r>
              <a:rPr lang="en-US" sz="2400" dirty="0"/>
              <a:t>Taught doctrinal error – justification by works</a:t>
            </a:r>
          </a:p>
          <a:p>
            <a:pPr marL="385763" indent="-385763">
              <a:buFont typeface="+mj-lt"/>
              <a:buAutoNum type="arabicPeriod"/>
            </a:pPr>
            <a:r>
              <a:rPr lang="en-US" sz="2400" dirty="0"/>
              <a:t>There was no allusion to the passion or resurrection of Jesus (the name of Christ only mentioned twice)</a:t>
            </a:r>
          </a:p>
          <a:p>
            <a:pPr marL="385763" indent="-385763">
              <a:buFont typeface="+mj-lt"/>
              <a:buAutoNum type="arabicPeriod"/>
            </a:pPr>
            <a:r>
              <a:rPr lang="en-US" sz="2400" dirty="0"/>
              <a:t>It opposed Paul and the rest of the New Testament and so “does violence to the Scripture”</a:t>
            </a:r>
          </a:p>
          <a:p>
            <a:pPr marL="385763" indent="-385763">
              <a:buFont typeface="+mj-lt"/>
              <a:buAutoNum type="arabicPeriod"/>
            </a:pPr>
            <a:r>
              <a:rPr lang="en-US" sz="2400" dirty="0"/>
              <a:t>It “mixes up law and works” </a:t>
            </a:r>
          </a:p>
          <a:p>
            <a:pPr marL="0" indent="0">
              <a:buNone/>
            </a:pP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487C08-0D69-A042-B4DB-B1FE41F8DEF6}" type="slidenum">
              <a:rPr lang="en-US" smtClean="0"/>
              <a:t>8</a:t>
            </a:fld>
            <a:endParaRPr lang="en-US" dirty="0"/>
          </a:p>
        </p:txBody>
      </p:sp>
    </p:spTree>
    <p:extLst>
      <p:ext uri="{BB962C8B-B14F-4D97-AF65-F5344CB8AC3E}">
        <p14:creationId xmlns:p14="http://schemas.microsoft.com/office/powerpoint/2010/main" val="71738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2184</TotalTime>
  <Words>4824</Words>
  <Application>Microsoft Macintosh PowerPoint</Application>
  <PresentationFormat>On-screen Show (4:3)</PresentationFormat>
  <Paragraphs>433</Paragraphs>
  <Slides>20</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James</vt:lpstr>
      <vt:lpstr>PowerPoint Presentation</vt:lpstr>
      <vt:lpstr>PowerPoint Presentation</vt:lpstr>
      <vt:lpstr>About the New Testament  “Canon”</vt:lpstr>
      <vt:lpstr>Faith Versus Works</vt:lpstr>
      <vt:lpstr>Introduction</vt:lpstr>
      <vt:lpstr>Introduction</vt:lpstr>
      <vt:lpstr>Luther’s take on James (Fein-Behm-Kummel, Introduction to the New Testament, p. 285-286)</vt:lpstr>
      <vt:lpstr>PowerPoint Presentation</vt:lpstr>
      <vt:lpstr>Who wrote the book? </vt:lpstr>
      <vt:lpstr>Who wrote the book?  </vt:lpstr>
      <vt:lpstr>Where are we?</vt:lpstr>
      <vt:lpstr>To whom was it written? </vt:lpstr>
      <vt:lpstr>What’s the point?</vt:lpstr>
      <vt:lpstr>Why is James so important?</vt:lpstr>
      <vt:lpstr>How do we apply it?</vt:lpstr>
      <vt:lpstr>Outline: An attitude in keeping with the perfect law of liberty</vt:lpstr>
      <vt:lpstr> “Growing Slowly Wise” --- From Ross’s notes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92</cp:revision>
  <cp:lastPrinted>2022-06-21T21:57:11Z</cp:lastPrinted>
  <dcterms:created xsi:type="dcterms:W3CDTF">2010-11-07T11:38:16Z</dcterms:created>
  <dcterms:modified xsi:type="dcterms:W3CDTF">2022-12-26T14:49:58Z</dcterms:modified>
</cp:coreProperties>
</file>